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66" r:id="rId2"/>
    <p:sldId id="268" r:id="rId3"/>
    <p:sldId id="346" r:id="rId4"/>
    <p:sldId id="319" r:id="rId5"/>
    <p:sldId id="320" r:id="rId6"/>
    <p:sldId id="322" r:id="rId7"/>
    <p:sldId id="321" r:id="rId8"/>
    <p:sldId id="323" r:id="rId9"/>
    <p:sldId id="324" r:id="rId10"/>
    <p:sldId id="351" r:id="rId11"/>
    <p:sldId id="347" r:id="rId12"/>
    <p:sldId id="348" r:id="rId13"/>
    <p:sldId id="364" r:id="rId14"/>
    <p:sldId id="350" r:id="rId15"/>
    <p:sldId id="328" r:id="rId16"/>
    <p:sldId id="342" r:id="rId17"/>
    <p:sldId id="343" r:id="rId18"/>
    <p:sldId id="344" r:id="rId19"/>
    <p:sldId id="352" r:id="rId20"/>
    <p:sldId id="318" r:id="rId21"/>
    <p:sldId id="325" r:id="rId22"/>
    <p:sldId id="326" r:id="rId23"/>
    <p:sldId id="327" r:id="rId24"/>
    <p:sldId id="349" r:id="rId25"/>
    <p:sldId id="329" r:id="rId26"/>
    <p:sldId id="330" r:id="rId27"/>
    <p:sldId id="331" r:id="rId28"/>
    <p:sldId id="332" r:id="rId29"/>
    <p:sldId id="333" r:id="rId30"/>
    <p:sldId id="353" r:id="rId31"/>
    <p:sldId id="334" r:id="rId32"/>
    <p:sldId id="354" r:id="rId33"/>
    <p:sldId id="356" r:id="rId34"/>
    <p:sldId id="355" r:id="rId35"/>
    <p:sldId id="357" r:id="rId36"/>
    <p:sldId id="358" r:id="rId37"/>
    <p:sldId id="341" r:id="rId38"/>
    <p:sldId id="363" r:id="rId39"/>
    <p:sldId id="360" r:id="rId40"/>
    <p:sldId id="361" r:id="rId41"/>
    <p:sldId id="362" r:id="rId42"/>
  </p:sldIdLst>
  <p:sldSz cx="9906000" cy="6858000" type="A4"/>
  <p:notesSz cx="6858000" cy="9144000"/>
  <p:embeddedFontLst>
    <p:embeddedFont>
      <p:font typeface="10X10 Bold" panose="020B0600000101010101" charset="-127"/>
      <p:regular r:id="rId44"/>
    </p:embeddedFont>
    <p:embeddedFont>
      <p:font typeface="Cambria Math" panose="02040503050406030204" pitchFamily="18" charset="0"/>
      <p:regular r:id="rId45"/>
    </p:embeddedFont>
    <p:embeddedFont>
      <p:font typeface="나눔고딕" pitchFamily="2" charset="-127"/>
      <p:regular r:id="rId46"/>
      <p:bold r:id="rId47"/>
    </p:embeddedFont>
    <p:embeddedFont>
      <p:font typeface="나눔스퀘어라운드 Bold" panose="020B0600000101010101" pitchFamily="50" charset="-127"/>
      <p:bold r:id="rId48"/>
    </p:embeddedFont>
    <p:embeddedFont>
      <p:font typeface="나눔스퀘어라운드 Extra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9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8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6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4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53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62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7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31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92E"/>
    <a:srgbClr val="C9A02B"/>
    <a:srgbClr val="1AA8A7"/>
    <a:srgbClr val="157DB7"/>
    <a:srgbClr val="E7D7BE"/>
    <a:srgbClr val="87B7BB"/>
    <a:srgbClr val="447D91"/>
    <a:srgbClr val="D94E39"/>
    <a:srgbClr val="FB716F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1068" y="108"/>
      </p:cViewPr>
      <p:guideLst>
        <p:guide orient="horz" pos="2160"/>
        <p:guide pos="3817"/>
        <p:guide pos="31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명호" userId="ad95b425acd8e0a0" providerId="LiveId" clId="{D12823D8-E061-4B10-B369-69A631BEEED0}"/>
    <pc:docChg chg="modSld">
      <pc:chgData name="이 명호" userId="ad95b425acd8e0a0" providerId="LiveId" clId="{D12823D8-E061-4B10-B369-69A631BEEED0}" dt="2019-02-23T13:27:20.396" v="7" actId="20577"/>
      <pc:docMkLst>
        <pc:docMk/>
      </pc:docMkLst>
      <pc:sldChg chg="modNotesTx">
        <pc:chgData name="이 명호" userId="ad95b425acd8e0a0" providerId="LiveId" clId="{D12823D8-E061-4B10-B369-69A631BEEED0}" dt="2019-02-23T13:24:09.820" v="3" actId="20577"/>
        <pc:sldMkLst>
          <pc:docMk/>
          <pc:sldMk cId="3954642598" sldId="319"/>
        </pc:sldMkLst>
      </pc:sldChg>
      <pc:sldChg chg="modNotesTx">
        <pc:chgData name="이 명호" userId="ad95b425acd8e0a0" providerId="LiveId" clId="{D12823D8-E061-4B10-B369-69A631BEEED0}" dt="2019-02-23T13:27:12.132" v="5" actId="20577"/>
        <pc:sldMkLst>
          <pc:docMk/>
          <pc:sldMk cId="3247251700" sldId="326"/>
        </pc:sldMkLst>
      </pc:sldChg>
      <pc:sldChg chg="modNotesTx">
        <pc:chgData name="이 명호" userId="ad95b425acd8e0a0" providerId="LiveId" clId="{D12823D8-E061-4B10-B369-69A631BEEED0}" dt="2019-02-23T13:27:20.396" v="7" actId="20577"/>
        <pc:sldMkLst>
          <pc:docMk/>
          <pc:sldMk cId="50266651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79DC-9EEC-4E0E-8800-EB5C0077FE64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7C7E-1472-4BF0-91C5-FA0EC5F31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07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 </a:t>
            </a:r>
            <a:r>
              <a:rPr lang="ko-KR" altLang="en-US" dirty="0" err="1"/>
              <a:t>비젼</a:t>
            </a:r>
            <a:r>
              <a:rPr lang="en-US" altLang="ko-KR" baseline="0" dirty="0"/>
              <a:t> : </a:t>
            </a:r>
            <a:r>
              <a:rPr lang="ko-KR" altLang="en-US" baseline="0" dirty="0"/>
              <a:t>이미지 처리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특성뽑아내기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경계선 찾기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밝은부분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어두운부분</a:t>
            </a:r>
            <a:r>
              <a:rPr lang="ko-KR" altLang="en-US" baseline="0" dirty="0"/>
              <a:t> 찾기 등</a:t>
            </a:r>
            <a:r>
              <a:rPr lang="en-US" altLang="ko-KR" baseline="0" dirty="0"/>
              <a:t>)</a:t>
            </a:r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0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53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인터넷만 가능하면 누구나 무료로 이용가능 </a:t>
            </a:r>
            <a:r>
              <a:rPr lang="en-US" altLang="ko-KR" dirty="0"/>
              <a:t>(</a:t>
            </a:r>
            <a:r>
              <a:rPr lang="ko-KR" altLang="en-US" dirty="0"/>
              <a:t>구글 아이디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컴퓨터 성능이 부족한 경우 활용하면 좋다 </a:t>
            </a:r>
            <a:r>
              <a:rPr lang="en-US" altLang="ko-KR" dirty="0"/>
              <a:t>(</a:t>
            </a:r>
            <a:r>
              <a:rPr lang="ko-KR" altLang="en-US" dirty="0"/>
              <a:t>무료 </a:t>
            </a:r>
            <a:r>
              <a:rPr lang="en-US" altLang="ko-KR" dirty="0"/>
              <a:t>GPU </a:t>
            </a:r>
            <a:r>
              <a:rPr lang="ko-KR" altLang="en-US" dirty="0"/>
              <a:t>사용 가능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최대 세션 유지는 </a:t>
            </a:r>
            <a:r>
              <a:rPr lang="en-US" altLang="ko-KR" dirty="0"/>
              <a:t>12</a:t>
            </a:r>
            <a:r>
              <a:rPr lang="ko-KR" altLang="en-US" dirty="0"/>
              <a:t>시간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06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04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49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41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3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3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테슬라 자율주행차량 트럭 추돌 사고</a:t>
            </a:r>
            <a:endParaRPr lang="en-US" altLang="ko-KR" dirty="0"/>
          </a:p>
          <a:p>
            <a:r>
              <a:rPr lang="en-US" altLang="ko-KR" dirty="0"/>
              <a:t>https://www.youtube.com/watch?v=TZKhI2SybGw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8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Scatter lab</a:t>
            </a:r>
            <a:r>
              <a:rPr lang="ko-KR" altLang="en-US" dirty="0"/>
              <a:t>의 인공지능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엔씨소프트</a:t>
            </a:r>
            <a:r>
              <a:rPr lang="ko-KR" altLang="en-US" dirty="0"/>
              <a:t> </a:t>
            </a:r>
            <a:r>
              <a:rPr lang="en-US" altLang="ko-KR" dirty="0"/>
              <a:t>Speech AI Lab </a:t>
            </a:r>
            <a:r>
              <a:rPr lang="ko-KR" altLang="en-US" dirty="0" err="1"/>
              <a:t>음성합성팀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VocGAN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4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Scatter lab</a:t>
            </a:r>
            <a:r>
              <a:rPr lang="ko-KR" altLang="en-US" dirty="0"/>
              <a:t>의 인공지능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엔씨소프트</a:t>
            </a:r>
            <a:r>
              <a:rPr lang="ko-KR" altLang="en-US" dirty="0"/>
              <a:t> </a:t>
            </a:r>
            <a:r>
              <a:rPr lang="en-US" altLang="ko-KR" dirty="0"/>
              <a:t>Speech AI Lab </a:t>
            </a:r>
            <a:r>
              <a:rPr lang="ko-KR" altLang="en-US" dirty="0" err="1"/>
              <a:t>음성합성팀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VocGAN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80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정세연 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https://www.youtube.com/watch?v=gtneDVZ5Fuo&amp;t=148s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2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8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오바마 간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https://www.youtube.com/watch?v=9Yq67CjDqvw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3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ko-KR" altLang="en-US" dirty="0" err="1"/>
              <a:t>최고냐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데이터에 따라서 </a:t>
            </a:r>
            <a:r>
              <a:rPr lang="ko-KR" altLang="en-US" dirty="0" err="1"/>
              <a:t>머신러닝이</a:t>
            </a:r>
            <a:r>
              <a:rPr lang="ko-KR" altLang="en-US" dirty="0"/>
              <a:t> 더 </a:t>
            </a:r>
            <a:r>
              <a:rPr lang="ko-KR" altLang="en-US" dirty="0" err="1"/>
              <a:t>좋을수도있다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4"/>
            <a:ext cx="7429500" cy="2387600"/>
          </a:xfrm>
        </p:spPr>
        <p:txBody>
          <a:bodyPr anchor="b"/>
          <a:lstStyle>
            <a:lvl1pPr algn="ctr"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1"/>
          </a:xfrm>
        </p:spPr>
        <p:txBody>
          <a:bodyPr/>
          <a:lstStyle>
            <a:lvl1pPr marL="0" indent="0" algn="ctr">
              <a:buNone/>
              <a:defRPr sz="2500"/>
            </a:lvl1pPr>
            <a:lvl2pPr marL="478909" indent="0" algn="ctr">
              <a:buNone/>
              <a:defRPr sz="2100"/>
            </a:lvl2pPr>
            <a:lvl3pPr marL="957818" indent="0" algn="ctr">
              <a:buNone/>
              <a:defRPr sz="1900"/>
            </a:lvl3pPr>
            <a:lvl4pPr marL="1436726" indent="0" algn="ctr">
              <a:buNone/>
              <a:defRPr sz="1800"/>
            </a:lvl4pPr>
            <a:lvl5pPr marL="1915635" indent="0" algn="ctr">
              <a:buNone/>
              <a:defRPr sz="1800"/>
            </a:lvl5pPr>
            <a:lvl6pPr marL="2394545" indent="0" algn="ctr">
              <a:buNone/>
              <a:defRPr sz="1800"/>
            </a:lvl6pPr>
            <a:lvl7pPr marL="2873453" indent="0" algn="ctr">
              <a:buNone/>
              <a:defRPr sz="1800"/>
            </a:lvl7pPr>
            <a:lvl8pPr marL="3352362" indent="0" algn="ctr">
              <a:buNone/>
              <a:defRPr sz="1800"/>
            </a:lvl8pPr>
            <a:lvl9pPr marL="3831270" indent="0" algn="ctr">
              <a:buNone/>
              <a:defRPr sz="18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2" y="365126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6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</p:spPr>
        <p:txBody>
          <a:bodyPr anchor="b"/>
          <a:lstStyle>
            <a:lvl1pPr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789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78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367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1915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3945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28734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352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38312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7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7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 marL="0" indent="0">
              <a:buNone/>
              <a:defRPr sz="3300"/>
            </a:lvl1pPr>
            <a:lvl2pPr marL="478909" indent="0">
              <a:buNone/>
              <a:defRPr sz="2900"/>
            </a:lvl2pPr>
            <a:lvl3pPr marL="957818" indent="0">
              <a:buNone/>
              <a:defRPr sz="2500"/>
            </a:lvl3pPr>
            <a:lvl4pPr marL="1436726" indent="0">
              <a:buNone/>
              <a:defRPr sz="2100"/>
            </a:lvl4pPr>
            <a:lvl5pPr marL="1915635" indent="0">
              <a:buNone/>
              <a:defRPr sz="2100"/>
            </a:lvl5pPr>
            <a:lvl6pPr marL="2394545" indent="0">
              <a:buNone/>
              <a:defRPr sz="2100"/>
            </a:lvl6pPr>
            <a:lvl7pPr marL="2873453" indent="0">
              <a:buNone/>
              <a:defRPr sz="2100"/>
            </a:lvl7pPr>
            <a:lvl8pPr marL="3352362" indent="0">
              <a:buNone/>
              <a:defRPr sz="2100"/>
            </a:lvl8pPr>
            <a:lvl9pPr marL="3831270" indent="0">
              <a:buNone/>
              <a:defRPr sz="2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5781" tIns="47892" rIns="95781" bIns="4789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5781" tIns="47892" rIns="95781" bIns="4789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9D30BA4-B0D3-4448-912E-84F5EC66CC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25" y="6143090"/>
            <a:ext cx="2200275" cy="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7818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54" indent="-239454" algn="l" defTabSz="957818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6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81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7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16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24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9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8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6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4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53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62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7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wav"/><Relationship Id="rId7" Type="http://schemas.openxmlformats.org/officeDocument/2006/relationships/image" Target="../media/image13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audio" Target="../media/media2.wav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Yq67CjDqv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00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933844" y="3422167"/>
            <a:ext cx="683268" cy="6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76019" y="1160824"/>
            <a:ext cx="6802425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Deep Learning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838928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155464" y="3288739"/>
            <a:ext cx="836977" cy="8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139031" y="2180427"/>
            <a:ext cx="5676405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개요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(intro)</a:t>
            </a:r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26777" y1="46209" x2="26777" y2="46209"/>
                        <a14:backgroundMark x1="26303" y1="53791" x2="26303" y2="53791"/>
                        <a14:backgroundMark x1="73460" y1="46682" x2="73460" y2="46682"/>
                        <a14:backgroundMark x1="73460" y1="53081" x2="73460" y2="53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31" y="2830828"/>
            <a:ext cx="1752804" cy="175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97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49"/>
          <p:cNvSpPr/>
          <p:nvPr/>
        </p:nvSpPr>
        <p:spPr>
          <a:xfrm>
            <a:off x="320675" y="1514901"/>
            <a:ext cx="5438680" cy="390326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AutoShape 2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>
            <a:cxnSpLocks/>
            <a:stCxn id="22" idx="5"/>
          </p:cNvCxnSpPr>
          <p:nvPr/>
        </p:nvCxnSpPr>
        <p:spPr>
          <a:xfrm>
            <a:off x="1793599" y="3188697"/>
            <a:ext cx="410229" cy="248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cxnSpLocks/>
          </p:cNvCxnSpPr>
          <p:nvPr/>
        </p:nvCxnSpPr>
        <p:spPr>
          <a:xfrm flipV="1">
            <a:off x="1831309" y="3437164"/>
            <a:ext cx="372519" cy="310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</p:cNvCxnSpPr>
          <p:nvPr/>
        </p:nvCxnSpPr>
        <p:spPr>
          <a:xfrm flipV="1">
            <a:off x="3706897" y="3143090"/>
            <a:ext cx="449745" cy="2940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cxnSpLocks/>
          </p:cNvCxnSpPr>
          <p:nvPr/>
        </p:nvCxnSpPr>
        <p:spPr>
          <a:xfrm>
            <a:off x="3706897" y="3437164"/>
            <a:ext cx="470689" cy="31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54728" y="4775055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신경망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45959" y="2883962"/>
            <a:ext cx="3605346" cy="120471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많은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전문가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들의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의견을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종합적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하여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하고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BBB362-8BDE-4E9F-B903-1BD1FFED089C}"/>
              </a:ext>
            </a:extLst>
          </p:cNvPr>
          <p:cNvGrpSpPr/>
          <p:nvPr/>
        </p:nvGrpSpPr>
        <p:grpSpPr>
          <a:xfrm>
            <a:off x="364090" y="1905747"/>
            <a:ext cx="1796187" cy="1503069"/>
            <a:chOff x="364090" y="1905747"/>
            <a:chExt cx="1796187" cy="1503069"/>
          </a:xfrm>
        </p:grpSpPr>
        <p:sp>
          <p:nvSpPr>
            <p:cNvPr id="22" name="타원 21"/>
            <p:cNvSpPr/>
            <p:nvPr/>
          </p:nvSpPr>
          <p:spPr>
            <a:xfrm>
              <a:off x="510649" y="1905747"/>
              <a:ext cx="1503069" cy="150306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FE6232-B234-477E-A26B-5F8F95F39A37}"/>
                </a:ext>
              </a:extLst>
            </p:cNvPr>
            <p:cNvSpPr/>
            <p:nvPr/>
          </p:nvSpPr>
          <p:spPr>
            <a:xfrm>
              <a:off x="364090" y="2366354"/>
              <a:ext cx="17961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Linear Model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5ED191-9925-4DED-81A2-F5F5EE02CB26}"/>
                </a:ext>
              </a:extLst>
            </p:cNvPr>
            <p:cNvSpPr txBox="1"/>
            <p:nvPr/>
          </p:nvSpPr>
          <p:spPr>
            <a:xfrm>
              <a:off x="710299" y="2683460"/>
              <a:ext cx="11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선형모델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3293D4-C929-438E-86DF-893A8136F5C2}"/>
              </a:ext>
            </a:extLst>
          </p:cNvPr>
          <p:cNvGrpSpPr/>
          <p:nvPr/>
        </p:nvGrpSpPr>
        <p:grpSpPr>
          <a:xfrm>
            <a:off x="2063540" y="2740072"/>
            <a:ext cx="1796187" cy="1503069"/>
            <a:chOff x="364090" y="1905747"/>
            <a:chExt cx="1796187" cy="1503069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4C528C5-0C21-4711-AF8C-95E2AD3629A7}"/>
                </a:ext>
              </a:extLst>
            </p:cNvPr>
            <p:cNvSpPr/>
            <p:nvPr/>
          </p:nvSpPr>
          <p:spPr>
            <a:xfrm>
              <a:off x="510649" y="1905747"/>
              <a:ext cx="1503069" cy="150306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F41A5-403F-44AE-959F-C25301669DEF}"/>
                </a:ext>
              </a:extLst>
            </p:cNvPr>
            <p:cNvSpPr/>
            <p:nvPr/>
          </p:nvSpPr>
          <p:spPr>
            <a:xfrm>
              <a:off x="364090" y="2366354"/>
              <a:ext cx="17961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Linear Model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10A75A-D4EA-4A7F-BD76-19EF6AF84373}"/>
                </a:ext>
              </a:extLst>
            </p:cNvPr>
            <p:cNvSpPr txBox="1"/>
            <p:nvPr/>
          </p:nvSpPr>
          <p:spPr>
            <a:xfrm>
              <a:off x="719535" y="2683460"/>
              <a:ext cx="11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선형모델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4AC710B-2774-4F49-A32E-B09CF229FC0A}"/>
              </a:ext>
            </a:extLst>
          </p:cNvPr>
          <p:cNvGrpSpPr/>
          <p:nvPr/>
        </p:nvGrpSpPr>
        <p:grpSpPr>
          <a:xfrm>
            <a:off x="3878197" y="1951047"/>
            <a:ext cx="1796187" cy="1503069"/>
            <a:chOff x="364090" y="1905747"/>
            <a:chExt cx="1796187" cy="1503069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7108441-53BA-432A-873F-D866EB4A5E79}"/>
                </a:ext>
              </a:extLst>
            </p:cNvPr>
            <p:cNvSpPr/>
            <p:nvPr/>
          </p:nvSpPr>
          <p:spPr>
            <a:xfrm>
              <a:off x="510649" y="1905747"/>
              <a:ext cx="1503069" cy="150306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07AC1E-4562-442D-9461-71EC59F41C32}"/>
                </a:ext>
              </a:extLst>
            </p:cNvPr>
            <p:cNvSpPr/>
            <p:nvPr/>
          </p:nvSpPr>
          <p:spPr>
            <a:xfrm>
              <a:off x="364090" y="2366354"/>
              <a:ext cx="17961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Linear Model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025A28-5F45-4140-A2F4-F869F3E6E530}"/>
                </a:ext>
              </a:extLst>
            </p:cNvPr>
            <p:cNvSpPr txBox="1"/>
            <p:nvPr/>
          </p:nvSpPr>
          <p:spPr>
            <a:xfrm>
              <a:off x="719535" y="2683460"/>
              <a:ext cx="11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선형모델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7B71146-CBCD-4374-BCB3-7159B3C720C2}"/>
              </a:ext>
            </a:extLst>
          </p:cNvPr>
          <p:cNvGrpSpPr/>
          <p:nvPr/>
        </p:nvGrpSpPr>
        <p:grpSpPr>
          <a:xfrm>
            <a:off x="376017" y="3517659"/>
            <a:ext cx="1796187" cy="1503069"/>
            <a:chOff x="364090" y="1905747"/>
            <a:chExt cx="1796187" cy="1503069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47CEBDA-02FA-4099-892F-746FB4398FE1}"/>
                </a:ext>
              </a:extLst>
            </p:cNvPr>
            <p:cNvSpPr/>
            <p:nvPr/>
          </p:nvSpPr>
          <p:spPr>
            <a:xfrm>
              <a:off x="510649" y="1905747"/>
              <a:ext cx="1503069" cy="150306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1511E8A-31D0-4503-AEB5-897AD2A0D7AA}"/>
                </a:ext>
              </a:extLst>
            </p:cNvPr>
            <p:cNvSpPr/>
            <p:nvPr/>
          </p:nvSpPr>
          <p:spPr>
            <a:xfrm>
              <a:off x="364090" y="2366354"/>
              <a:ext cx="17961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Linear Model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5F4AFF-38EA-412B-831F-CDA689FC0757}"/>
                </a:ext>
              </a:extLst>
            </p:cNvPr>
            <p:cNvSpPr txBox="1"/>
            <p:nvPr/>
          </p:nvSpPr>
          <p:spPr>
            <a:xfrm>
              <a:off x="719535" y="2683460"/>
              <a:ext cx="11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선형모델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8ABC5DA-CCFB-420E-99A2-11C939098DBB}"/>
              </a:ext>
            </a:extLst>
          </p:cNvPr>
          <p:cNvGrpSpPr/>
          <p:nvPr/>
        </p:nvGrpSpPr>
        <p:grpSpPr>
          <a:xfrm>
            <a:off x="3852292" y="3511705"/>
            <a:ext cx="1796187" cy="1503069"/>
            <a:chOff x="364090" y="1905747"/>
            <a:chExt cx="1796187" cy="150306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EE7BDD2-141D-4A34-8DAF-B3EC38498E43}"/>
                </a:ext>
              </a:extLst>
            </p:cNvPr>
            <p:cNvSpPr/>
            <p:nvPr/>
          </p:nvSpPr>
          <p:spPr>
            <a:xfrm>
              <a:off x="510649" y="1905747"/>
              <a:ext cx="1503069" cy="1503069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1B2D0D-A3A7-42A7-A96C-01AAC77CEBFF}"/>
                </a:ext>
              </a:extLst>
            </p:cNvPr>
            <p:cNvSpPr/>
            <p:nvPr/>
          </p:nvSpPr>
          <p:spPr>
            <a:xfrm>
              <a:off x="364090" y="2366354"/>
              <a:ext cx="17961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Linear Model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734F0D-2663-4C17-84AB-D7B52E48EC81}"/>
                </a:ext>
              </a:extLst>
            </p:cNvPr>
            <p:cNvSpPr txBox="1"/>
            <p:nvPr/>
          </p:nvSpPr>
          <p:spPr>
            <a:xfrm>
              <a:off x="710299" y="2683460"/>
              <a:ext cx="1107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선형모델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026" name="Picture 2" descr="icon_113250_256 | Ringo Shop">
            <a:extLst>
              <a:ext uri="{FF2B5EF4-FFF2-40B4-BE49-F238E27FC236}">
                <a16:creationId xmlns:a16="http://schemas.microsoft.com/office/drawing/2014/main" id="{5105115E-73B4-48EE-81DA-184AFAD7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883" y="1860447"/>
            <a:ext cx="889462" cy="8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5456703-759D-4686-9EB5-1029945EE61B}"/>
              </a:ext>
            </a:extLst>
          </p:cNvPr>
          <p:cNvSpPr txBox="1"/>
          <p:nvPr/>
        </p:nvSpPr>
        <p:spPr>
          <a:xfrm>
            <a:off x="7848632" y="2134061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 5</a:t>
            </a:r>
          </a:p>
        </p:txBody>
      </p:sp>
    </p:spTree>
    <p:extLst>
      <p:ext uri="{BB962C8B-B14F-4D97-AF65-F5344CB8AC3E}">
        <p14:creationId xmlns:p14="http://schemas.microsoft.com/office/powerpoint/2010/main" val="237718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47B847-A953-4E09-A90A-279DEF47CF69}"/>
              </a:ext>
            </a:extLst>
          </p:cNvPr>
          <p:cNvGrpSpPr/>
          <p:nvPr/>
        </p:nvGrpSpPr>
        <p:grpSpPr>
          <a:xfrm>
            <a:off x="962526" y="1259521"/>
            <a:ext cx="8139615" cy="3295864"/>
            <a:chOff x="847023" y="1259521"/>
            <a:chExt cx="7975986" cy="329586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EE47EB-B89D-47CA-A8ED-DF84937A6141}"/>
                </a:ext>
              </a:extLst>
            </p:cNvPr>
            <p:cNvGrpSpPr/>
            <p:nvPr/>
          </p:nvGrpSpPr>
          <p:grpSpPr>
            <a:xfrm>
              <a:off x="2560934" y="1265291"/>
              <a:ext cx="6262075" cy="3290094"/>
              <a:chOff x="2240580" y="854838"/>
              <a:chExt cx="5424839" cy="2944476"/>
            </a:xfrm>
            <a:effectLst/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21D3342-E1D8-4014-8468-16A912B14C9E}"/>
                  </a:ext>
                </a:extLst>
              </p:cNvPr>
              <p:cNvSpPr/>
              <p:nvPr/>
            </p:nvSpPr>
            <p:spPr>
              <a:xfrm>
                <a:off x="2240580" y="854838"/>
                <a:ext cx="5424839" cy="29444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딥러닝? 기계학습? 신경망? 머신 러닝? : 네이버 블로그">
                <a:extLst>
                  <a:ext uri="{FF2B5EF4-FFF2-40B4-BE49-F238E27FC236}">
                    <a16:creationId xmlns:a16="http://schemas.microsoft.com/office/drawing/2014/main" id="{4FBC0A9B-D11A-40F4-AAE4-B78D26C11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8311" y="1101887"/>
                <a:ext cx="4876800" cy="2428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18627D-C35F-4DC6-A5CE-9DE1558607A8}"/>
                </a:ext>
              </a:extLst>
            </p:cNvPr>
            <p:cNvSpPr/>
            <p:nvPr/>
          </p:nvSpPr>
          <p:spPr>
            <a:xfrm>
              <a:off x="847023" y="1259521"/>
              <a:ext cx="2016507" cy="3295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F00B79-0CB0-43EA-A891-8F54E42A512A}"/>
              </a:ext>
            </a:extLst>
          </p:cNvPr>
          <p:cNvGrpSpPr/>
          <p:nvPr/>
        </p:nvGrpSpPr>
        <p:grpSpPr>
          <a:xfrm>
            <a:off x="1188097" y="2478014"/>
            <a:ext cx="1629332" cy="1190221"/>
            <a:chOff x="1393374" y="2506890"/>
            <a:chExt cx="1629332" cy="119022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C3E9C9-521B-4EBB-BA0D-B04E5C7FB85B}"/>
                </a:ext>
              </a:extLst>
            </p:cNvPr>
            <p:cNvSpPr/>
            <p:nvPr/>
          </p:nvSpPr>
          <p:spPr>
            <a:xfrm>
              <a:off x="1713019" y="2506890"/>
              <a:ext cx="1309687" cy="871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70F08C4-7266-4693-8894-6696374C4A36}"/>
                </a:ext>
              </a:extLst>
            </p:cNvPr>
            <p:cNvSpPr/>
            <p:nvPr/>
          </p:nvSpPr>
          <p:spPr>
            <a:xfrm>
              <a:off x="1628054" y="2579639"/>
              <a:ext cx="1309687" cy="871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061376-1E11-4554-870C-1ADB5277496D}"/>
                </a:ext>
              </a:extLst>
            </p:cNvPr>
            <p:cNvSpPr/>
            <p:nvPr/>
          </p:nvSpPr>
          <p:spPr>
            <a:xfrm>
              <a:off x="1544380" y="2680076"/>
              <a:ext cx="1309687" cy="871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1FE64C-011C-41E0-8999-1BAA39D74DFD}"/>
                </a:ext>
              </a:extLst>
            </p:cNvPr>
            <p:cNvSpPr/>
            <p:nvPr/>
          </p:nvSpPr>
          <p:spPr>
            <a:xfrm>
              <a:off x="1482290" y="2752825"/>
              <a:ext cx="1309687" cy="871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한겨레 환경생태 전문 웹진 - 물바람숲 - 2살 개 사람 나이론 42살, 강아지 '폭풍 성장' 밝혀져">
              <a:extLst>
                <a:ext uri="{FF2B5EF4-FFF2-40B4-BE49-F238E27FC236}">
                  <a16:creationId xmlns:a16="http://schemas.microsoft.com/office/drawing/2014/main" id="{DDBBAEF1-F66F-48AB-8DCA-5D8729A55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374" y="2825574"/>
              <a:ext cx="1309687" cy="87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D36E21-FCD0-4AAD-B20A-4EBB071F201E}"/>
              </a:ext>
            </a:extLst>
          </p:cNvPr>
          <p:cNvSpPr txBox="1"/>
          <p:nvPr/>
        </p:nvSpPr>
        <p:spPr>
          <a:xfrm>
            <a:off x="1945706" y="4888550"/>
            <a:ext cx="6519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대량의 데이터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복잡한 패턴이나 규칙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찾아내는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능력이 뛰어나다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1CFD0B-45C7-48B2-A68A-696571E0479A}"/>
              </a:ext>
            </a:extLst>
          </p:cNvPr>
          <p:cNvCxnSpPr>
            <a:stCxn id="34" idx="3"/>
          </p:cNvCxnSpPr>
          <p:nvPr/>
        </p:nvCxnSpPr>
        <p:spPr>
          <a:xfrm flipV="1">
            <a:off x="2817429" y="2088682"/>
            <a:ext cx="666916" cy="825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B90BEE-A6E9-4D1D-B18F-8B618665DF3E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817429" y="2358191"/>
            <a:ext cx="663224" cy="555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68E5C8B-7EE7-4D91-815B-284D1FF9B83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817429" y="2651201"/>
            <a:ext cx="663224" cy="26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0E9B33B-3E37-448B-9FB1-6B77784F517B}"/>
              </a:ext>
            </a:extLst>
          </p:cNvPr>
          <p:cNvCxnSpPr>
            <a:cxnSpLocks/>
          </p:cNvCxnSpPr>
          <p:nvPr/>
        </p:nvCxnSpPr>
        <p:spPr>
          <a:xfrm>
            <a:off x="2838295" y="2898324"/>
            <a:ext cx="642358" cy="21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155771-9468-4431-B496-12D5F90D10F1}"/>
              </a:ext>
            </a:extLst>
          </p:cNvPr>
          <p:cNvCxnSpPr>
            <a:cxnSpLocks/>
          </p:cNvCxnSpPr>
          <p:nvPr/>
        </p:nvCxnSpPr>
        <p:spPr>
          <a:xfrm>
            <a:off x="2827439" y="2898323"/>
            <a:ext cx="653214" cy="284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10891D7-E676-48AE-B6B5-D29421D22221}"/>
              </a:ext>
            </a:extLst>
          </p:cNvPr>
          <p:cNvCxnSpPr>
            <a:cxnSpLocks/>
          </p:cNvCxnSpPr>
          <p:nvPr/>
        </p:nvCxnSpPr>
        <p:spPr>
          <a:xfrm>
            <a:off x="2838295" y="2906530"/>
            <a:ext cx="642358" cy="609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56A2263-E9C0-4558-9D01-6853219388EB}"/>
              </a:ext>
            </a:extLst>
          </p:cNvPr>
          <p:cNvCxnSpPr>
            <a:cxnSpLocks/>
          </p:cNvCxnSpPr>
          <p:nvPr/>
        </p:nvCxnSpPr>
        <p:spPr>
          <a:xfrm>
            <a:off x="2834603" y="2913782"/>
            <a:ext cx="646050" cy="844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A4239D-0930-4991-A061-22F0A95A18F9}"/>
              </a:ext>
            </a:extLst>
          </p:cNvPr>
          <p:cNvCxnSpPr>
            <a:cxnSpLocks/>
          </p:cNvCxnSpPr>
          <p:nvPr/>
        </p:nvCxnSpPr>
        <p:spPr>
          <a:xfrm>
            <a:off x="2830911" y="2898322"/>
            <a:ext cx="659752" cy="1182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48807D-75C1-4DD2-935E-1789A2A6257E}"/>
              </a:ext>
            </a:extLst>
          </p:cNvPr>
          <p:cNvSpPr txBox="1"/>
          <p:nvPr/>
        </p:nvSpPr>
        <p:spPr>
          <a:xfrm>
            <a:off x="1154029" y="3773221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수십만 장의 이미지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67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활용 사례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786AE-2463-4AC2-90CB-FF82F7871105}"/>
              </a:ext>
            </a:extLst>
          </p:cNvPr>
          <p:cNvSpPr txBox="1"/>
          <p:nvPr/>
        </p:nvSpPr>
        <p:spPr>
          <a:xfrm>
            <a:off x="640102" y="4395155"/>
            <a:ext cx="2079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ChatGPT</a:t>
            </a:r>
            <a:b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자연어처리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B8D048-D87D-4321-90E6-40EC74BF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2009" y="1298485"/>
            <a:ext cx="3071698" cy="23482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284F79-18A7-4F49-8E27-536EC683BBAF}"/>
              </a:ext>
            </a:extLst>
          </p:cNvPr>
          <p:cNvSpPr txBox="1"/>
          <p:nvPr/>
        </p:nvSpPr>
        <p:spPr>
          <a:xfrm>
            <a:off x="3279474" y="4395155"/>
            <a:ext cx="3288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가상인물 목소리 생성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음성합성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pic>
        <p:nvPicPr>
          <p:cNvPr id="5" name="saturi-gs">
            <a:hlinkClick r:id="" action="ppaction://media"/>
            <a:extLst>
              <a:ext uri="{FF2B5EF4-FFF2-40B4-BE49-F238E27FC236}">
                <a16:creationId xmlns:a16="http://schemas.microsoft.com/office/drawing/2014/main" id="{B2D29863-69DD-4DCB-B3C3-2E5CB7BC2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77445" y="4957918"/>
            <a:ext cx="304800" cy="304800"/>
          </a:xfrm>
          <a:prstGeom prst="rect">
            <a:avLst/>
          </a:prstGeom>
        </p:spPr>
      </p:pic>
      <p:pic>
        <p:nvPicPr>
          <p:cNvPr id="6" name="saturi-jr">
            <a:hlinkClick r:id="" action="ppaction://media"/>
            <a:extLst>
              <a:ext uri="{FF2B5EF4-FFF2-40B4-BE49-F238E27FC236}">
                <a16:creationId xmlns:a16="http://schemas.microsoft.com/office/drawing/2014/main" id="{5421C9A4-5CB2-4A9D-980E-2AFDBCEF13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6678" y="4957918"/>
            <a:ext cx="304800" cy="304800"/>
          </a:xfrm>
          <a:prstGeom prst="rect">
            <a:avLst/>
          </a:prstGeom>
        </p:spPr>
      </p:pic>
      <p:pic>
        <p:nvPicPr>
          <p:cNvPr id="3076" name="Picture 4" descr="https://mb.ntdtv.kr/assets/uploads/2020/12/8410c5fc4bd9ae9c9ac445fda4496f5e.jpg">
            <a:extLst>
              <a:ext uri="{FF2B5EF4-FFF2-40B4-BE49-F238E27FC236}">
                <a16:creationId xmlns:a16="http://schemas.microsoft.com/office/drawing/2014/main" id="{61DBC4E5-C13A-4E48-B677-6475AAD75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32"/>
          <a:stretch/>
        </p:blipFill>
        <p:spPr bwMode="auto">
          <a:xfrm>
            <a:off x="3502307" y="1345953"/>
            <a:ext cx="3020609" cy="22532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I안면인식 소재로 한 주말드라마 '스타트 업' 인기몰이 시작 &lt; AI&amp;IT &lt; AI중심도시 광주 &lt; 기사본문 - AI타임스">
            <a:extLst>
              <a:ext uri="{FF2B5EF4-FFF2-40B4-BE49-F238E27FC236}">
                <a16:creationId xmlns:a16="http://schemas.microsoft.com/office/drawing/2014/main" id="{53B02C69-E6E1-4447-AA8B-471E9C928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 r="14364"/>
          <a:stretch/>
        </p:blipFill>
        <p:spPr bwMode="auto">
          <a:xfrm>
            <a:off x="6684420" y="1345953"/>
            <a:ext cx="3230035" cy="22532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3D19BF-DFE5-45F3-8514-093A2C3AF418}"/>
              </a:ext>
            </a:extLst>
          </p:cNvPr>
          <p:cNvSpPr txBox="1"/>
          <p:nvPr/>
        </p:nvSpPr>
        <p:spPr>
          <a:xfrm>
            <a:off x="7001071" y="4395154"/>
            <a:ext cx="2392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얼굴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객체 인식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이미지인식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81244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활용 사례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B786AE-2463-4AC2-90CB-FF82F7871105}"/>
              </a:ext>
            </a:extLst>
          </p:cNvPr>
          <p:cNvSpPr txBox="1"/>
          <p:nvPr/>
        </p:nvSpPr>
        <p:spPr>
          <a:xfrm>
            <a:off x="2691001" y="2820878"/>
            <a:ext cx="452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세기의 대결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vs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76216C-C4B8-4299-8A38-AD71649B7940}"/>
              </a:ext>
            </a:extLst>
          </p:cNvPr>
          <p:cNvSpPr/>
          <p:nvPr/>
        </p:nvSpPr>
        <p:spPr>
          <a:xfrm>
            <a:off x="696888" y="3942384"/>
            <a:ext cx="85122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https://www.youtube.com/watch?v=7JR2ehHia04</a:t>
            </a:r>
          </a:p>
        </p:txBody>
      </p:sp>
    </p:spTree>
    <p:extLst>
      <p:ext uri="{BB962C8B-B14F-4D97-AF65-F5344CB8AC3E}">
        <p14:creationId xmlns:p14="http://schemas.microsoft.com/office/powerpoint/2010/main" val="398962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72C949-3EB7-4199-84D7-AB4161AD1350}"/>
              </a:ext>
            </a:extLst>
          </p:cNvPr>
          <p:cNvGrpSpPr/>
          <p:nvPr/>
        </p:nvGrpSpPr>
        <p:grpSpPr>
          <a:xfrm>
            <a:off x="2494679" y="2945979"/>
            <a:ext cx="5676405" cy="966042"/>
            <a:chOff x="2114797" y="2393789"/>
            <a:chExt cx="5676405" cy="966042"/>
          </a:xfrm>
        </p:grpSpPr>
        <p:pic>
          <p:nvPicPr>
            <p:cNvPr id="2" name="Picture 2" descr="ê´ë ¨ ì´ë¯¸ì§">
              <a:extLst>
                <a:ext uri="{FF2B5EF4-FFF2-40B4-BE49-F238E27FC236}">
                  <a16:creationId xmlns:a16="http://schemas.microsoft.com/office/drawing/2014/main" id="{6547E4DB-894C-42DF-9638-42B8C27E1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3802">
              <a:off x="2533583" y="2393789"/>
              <a:ext cx="966042" cy="96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1BC783-EF4B-4AA8-BBF4-60B78D67EFD6}"/>
                </a:ext>
              </a:extLst>
            </p:cNvPr>
            <p:cNvSpPr/>
            <p:nvPr/>
          </p:nvSpPr>
          <p:spPr>
            <a:xfrm>
              <a:off x="2114797" y="2524108"/>
              <a:ext cx="5676405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딥러닝</a:t>
              </a:r>
              <a:r>
                <a:rPr lang="ko-KR" altLang="en-US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역사</a:t>
              </a:r>
              <a:endPara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79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9996EB5-15D1-CDBF-C577-F663A480E155}"/>
              </a:ext>
            </a:extLst>
          </p:cNvPr>
          <p:cNvGrpSpPr/>
          <p:nvPr/>
        </p:nvGrpSpPr>
        <p:grpSpPr>
          <a:xfrm>
            <a:off x="334123" y="1015566"/>
            <a:ext cx="9077038" cy="5531834"/>
            <a:chOff x="334123" y="1015566"/>
            <a:chExt cx="9077038" cy="5531834"/>
          </a:xfrm>
        </p:grpSpPr>
        <p:sp>
          <p:nvSpPr>
            <p:cNvPr id="6" name="모서리가 둥근 직사각형 2">
              <a:extLst>
                <a:ext uri="{FF2B5EF4-FFF2-40B4-BE49-F238E27FC236}">
                  <a16:creationId xmlns:a16="http://schemas.microsoft.com/office/drawing/2014/main" id="{8AD910E3-B136-405A-9602-B483627EBA57}"/>
                </a:ext>
              </a:extLst>
            </p:cNvPr>
            <p:cNvSpPr/>
            <p:nvPr/>
          </p:nvSpPr>
          <p:spPr>
            <a:xfrm>
              <a:off x="339752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ANN </a:t>
              </a:r>
              <a:r>
                <a:rPr lang="ko-KR" altLang="en-US" sz="1400" b="1" dirty="0">
                  <a:latin typeface="+mn-ea"/>
                </a:rPr>
                <a:t>개념 도입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815E532-8AAD-43CF-909C-231D4B4281ED}"/>
                </a:ext>
              </a:extLst>
            </p:cNvPr>
            <p:cNvSpPr/>
            <p:nvPr/>
          </p:nvSpPr>
          <p:spPr>
            <a:xfrm>
              <a:off x="985997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1943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8" name="모서리가 둥근 직사각형 4">
              <a:extLst>
                <a:ext uri="{FF2B5EF4-FFF2-40B4-BE49-F238E27FC236}">
                  <a16:creationId xmlns:a16="http://schemas.microsoft.com/office/drawing/2014/main" id="{78844A02-BCA0-423A-9D4B-E9DAE2D46AD2}"/>
                </a:ext>
              </a:extLst>
            </p:cNvPr>
            <p:cNvSpPr/>
            <p:nvPr/>
          </p:nvSpPr>
          <p:spPr>
            <a:xfrm>
              <a:off x="2668576" y="1373898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Perceptron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제안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B2E1027-B520-4927-B9E3-9AC10F506653}"/>
                </a:ext>
              </a:extLst>
            </p:cNvPr>
            <p:cNvSpPr/>
            <p:nvPr/>
          </p:nvSpPr>
          <p:spPr>
            <a:xfrm>
              <a:off x="3307543" y="101556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1958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2D10ADB-4D36-464B-9345-0CF2F69D220A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>
              <a:off x="2419059" y="1706587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EDA4EE0C-DF3D-46F6-B7AB-1A10E9EFB422}"/>
                </a:ext>
              </a:extLst>
            </p:cNvPr>
            <p:cNvSpPr/>
            <p:nvPr/>
          </p:nvSpPr>
          <p:spPr>
            <a:xfrm>
              <a:off x="4997400" y="13995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지적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CB347D-57B4-4140-AD2F-8F26345E7A46}"/>
                </a:ext>
              </a:extLst>
            </p:cNvPr>
            <p:cNvSpPr/>
            <p:nvPr/>
          </p:nvSpPr>
          <p:spPr>
            <a:xfrm>
              <a:off x="5636367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1969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AEB9970-49E9-450F-AEF6-3E507129A9BA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4747884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1">
              <a:extLst>
                <a:ext uri="{FF2B5EF4-FFF2-40B4-BE49-F238E27FC236}">
                  <a16:creationId xmlns:a16="http://schemas.microsoft.com/office/drawing/2014/main" id="{B96C117C-A4CA-4D95-95FA-9F8BA579BA4A}"/>
                </a:ext>
              </a:extLst>
            </p:cNvPr>
            <p:cNvSpPr/>
            <p:nvPr/>
          </p:nvSpPr>
          <p:spPr>
            <a:xfrm>
              <a:off x="7326225" y="13995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XOR </a:t>
              </a:r>
              <a:r>
                <a:rPr lang="ko-KR" altLang="en-US" sz="1400" b="1" dirty="0">
                  <a:latin typeface="+mn-ea"/>
                </a:rPr>
                <a:t>문제 해결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(MLP)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88DEF6-EFCE-429F-99AC-2E063B35F744}"/>
                </a:ext>
              </a:extLst>
            </p:cNvPr>
            <p:cNvSpPr/>
            <p:nvPr/>
          </p:nvSpPr>
          <p:spPr>
            <a:xfrm>
              <a:off x="7965192" y="1041209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8AE991F-3A36-4002-8329-63AF510CD7B5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7076708" y="1732230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4">
              <a:extLst>
                <a:ext uri="{FF2B5EF4-FFF2-40B4-BE49-F238E27FC236}">
                  <a16:creationId xmlns:a16="http://schemas.microsoft.com/office/drawing/2014/main" id="{22F9059B-243E-42F0-A3ED-D4BD0D2E0D66}"/>
                </a:ext>
              </a:extLst>
            </p:cNvPr>
            <p:cNvSpPr/>
            <p:nvPr/>
          </p:nvSpPr>
          <p:spPr>
            <a:xfrm>
              <a:off x="4997400" y="2540041"/>
              <a:ext cx="4408131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atin typeface="+mn-ea"/>
                </a:rPr>
                <a:t>파라미터</a:t>
              </a:r>
              <a:r>
                <a:rPr lang="ko-KR" altLang="en-US" sz="1400" b="1" dirty="0">
                  <a:latin typeface="+mn-ea"/>
                </a:rPr>
                <a:t> 개수 증가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가중치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, 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편향 학습 어려움 </a:t>
              </a:r>
              <a:r>
                <a:rPr lang="en-US" altLang="ko-KR" sz="14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400" b="1" dirty="0">
                  <a:latin typeface="+mn-ea"/>
                  <a:sym typeface="Wingdings" pitchFamily="2" charset="2"/>
                </a:rPr>
                <a:t> 오차역전파 알고리즘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C9FD394-FB02-4C6A-B4B9-E95830E99F21}"/>
                </a:ext>
              </a:extLst>
            </p:cNvPr>
            <p:cNvCxnSpPr>
              <a:stCxn id="16" idx="2"/>
            </p:cNvCxnSpPr>
            <p:nvPr/>
          </p:nvCxnSpPr>
          <p:spPr>
            <a:xfrm rot="5400000">
              <a:off x="8129183" y="230161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72E925-2520-4ED3-AA46-DA5C5385D329}"/>
                </a:ext>
              </a:extLst>
            </p:cNvPr>
            <p:cNvSpPr/>
            <p:nvPr/>
          </p:nvSpPr>
          <p:spPr>
            <a:xfrm>
              <a:off x="8560406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1986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3A9DB534-EF4C-40F3-BA7F-1141C3B1DB9C}"/>
                </a:ext>
              </a:extLst>
            </p:cNvPr>
            <p:cNvSpPr/>
            <p:nvPr/>
          </p:nvSpPr>
          <p:spPr>
            <a:xfrm>
              <a:off x="339752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CNN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0F6C3BE-4918-432F-829E-DCB9AEC0EA20}"/>
                </a:ext>
              </a:extLst>
            </p:cNvPr>
            <p:cNvCxnSpPr>
              <a:stCxn id="20" idx="1"/>
              <a:endCxn id="43" idx="3"/>
            </p:cNvCxnSpPr>
            <p:nvPr/>
          </p:nvCxnSpPr>
          <p:spPr>
            <a:xfrm rot="10800000">
              <a:off x="4736795" y="2872730"/>
              <a:ext cx="26060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45DA405-63E9-468B-98C2-E97BC4FAF900}"/>
                </a:ext>
              </a:extLst>
            </p:cNvPr>
            <p:cNvSpPr/>
            <p:nvPr/>
          </p:nvSpPr>
          <p:spPr>
            <a:xfrm>
              <a:off x="985223" y="2205621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1998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26" name="모서리가 둥근 직사각형 27">
              <a:extLst>
                <a:ext uri="{FF2B5EF4-FFF2-40B4-BE49-F238E27FC236}">
                  <a16:creationId xmlns:a16="http://schemas.microsoft.com/office/drawing/2014/main" id="{0976A382-77DC-4F82-8EB3-70F55A877A55}"/>
                </a:ext>
              </a:extLst>
            </p:cNvPr>
            <p:cNvSpPr/>
            <p:nvPr/>
          </p:nvSpPr>
          <p:spPr>
            <a:xfrm>
              <a:off x="339752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Vanishing Gradient/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/</a:t>
              </a:r>
              <a:r>
                <a:rPr lang="ko-KR" altLang="en-US" sz="1200" b="1" dirty="0">
                  <a:latin typeface="+mn-ea"/>
                </a:rPr>
                <a:t>진동</a:t>
              </a:r>
              <a:r>
                <a:rPr lang="en-US" altLang="ko-KR" sz="1200" b="1" dirty="0">
                  <a:latin typeface="+mn-ea"/>
                </a:rPr>
                <a:t>·</a:t>
              </a:r>
              <a:r>
                <a:rPr lang="ko-KR" altLang="en-US" sz="1200" b="1" dirty="0">
                  <a:latin typeface="+mn-ea"/>
                </a:rPr>
                <a:t>발산 문제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대두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8B49CD9-7861-44C7-94A3-5AF3ABB31CB8}"/>
                </a:ext>
              </a:extLst>
            </p:cNvPr>
            <p:cNvCxnSpPr>
              <a:stCxn id="43" idx="1"/>
              <a:endCxn id="23" idx="3"/>
            </p:cNvCxnSpPr>
            <p:nvPr/>
          </p:nvCxnSpPr>
          <p:spPr>
            <a:xfrm rot="10800000">
              <a:off x="2419061" y="2872730"/>
              <a:ext cx="23842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849CBF8-8842-4582-8DD4-42346B831011}"/>
                </a:ext>
              </a:extLst>
            </p:cNvPr>
            <p:cNvSpPr/>
            <p:nvPr/>
          </p:nvSpPr>
          <p:spPr>
            <a:xfrm>
              <a:off x="403894" y="3395676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대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4DB0CB7-9D40-4F3B-9C63-FECED5A9F66D}"/>
                </a:ext>
              </a:extLst>
            </p:cNvPr>
            <p:cNvCxnSpPr/>
            <p:nvPr/>
          </p:nvCxnSpPr>
          <p:spPr>
            <a:xfrm rot="5400000">
              <a:off x="1101124" y="3440384"/>
              <a:ext cx="47339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34">
              <a:extLst>
                <a:ext uri="{FF2B5EF4-FFF2-40B4-BE49-F238E27FC236}">
                  <a16:creationId xmlns:a16="http://schemas.microsoft.com/office/drawing/2014/main" id="{EE6DAF40-7C0B-43D8-A3DC-D2AC653B49BE}"/>
                </a:ext>
              </a:extLst>
            </p:cNvPr>
            <p:cNvSpPr/>
            <p:nvPr/>
          </p:nvSpPr>
          <p:spPr>
            <a:xfrm>
              <a:off x="2668576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머신러닝의</a:t>
              </a:r>
              <a:r>
                <a:rPr lang="ko-KR" altLang="en-US" sz="1200" b="1" dirty="0">
                  <a:latin typeface="+mn-ea"/>
                </a:rPr>
                <a:t> 전진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(SVM, Random forest)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31" name="모서리가 둥근 직사각형 36">
              <a:extLst>
                <a:ext uri="{FF2B5EF4-FFF2-40B4-BE49-F238E27FC236}">
                  <a16:creationId xmlns:a16="http://schemas.microsoft.com/office/drawing/2014/main" id="{62CBCC1F-E686-40AA-A1BD-E5A21BFCDEB9}"/>
                </a:ext>
              </a:extLst>
            </p:cNvPr>
            <p:cNvSpPr/>
            <p:nvPr/>
          </p:nvSpPr>
          <p:spPr>
            <a:xfrm>
              <a:off x="4997400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ko-KR" altLang="en-US" sz="1200" b="1" dirty="0">
                  <a:latin typeface="+mn-ea"/>
                </a:rPr>
                <a:t> 문제 해결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r>
                <a:rPr lang="ko-KR" altLang="en-US" sz="1200" b="1" dirty="0" err="1">
                  <a:latin typeface="+mn-ea"/>
                </a:rPr>
                <a:t>비지도학습</a:t>
              </a:r>
              <a:r>
                <a:rPr lang="en-US" altLang="ko-KR" sz="1200" b="1" dirty="0">
                  <a:latin typeface="+mn-ea"/>
                </a:rPr>
                <a:t>-RBM</a:t>
              </a:r>
              <a:r>
                <a:rPr lang="en-US" altLang="ko-KR" sz="1200" b="1" dirty="0">
                  <a:latin typeface="+mn-ea"/>
                  <a:sym typeface="Wingdings" pitchFamily="2" charset="2"/>
                </a:rPr>
                <a:t>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DBN (</a:t>
              </a:r>
              <a:r>
                <a:rPr lang="ko-KR" altLang="en-US" sz="1200" b="1" dirty="0" err="1">
                  <a:latin typeface="+mn-ea"/>
                </a:rPr>
                <a:t>딥러닝</a:t>
              </a:r>
              <a:r>
                <a:rPr lang="en-US" altLang="ko-KR" sz="1200" b="1" dirty="0">
                  <a:latin typeface="+mn-ea"/>
                </a:rPr>
                <a:t>)</a:t>
              </a:r>
              <a:r>
                <a:rPr lang="ko-KR" altLang="en-US" sz="1200" b="1" dirty="0">
                  <a:latin typeface="+mn-ea"/>
                </a:rPr>
                <a:t>제안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56B023-149E-4D74-AC16-D1FE40A23907}"/>
                </a:ext>
              </a:extLst>
            </p:cNvPr>
            <p:cNvSpPr/>
            <p:nvPr/>
          </p:nvSpPr>
          <p:spPr>
            <a:xfrm>
              <a:off x="5643748" y="3344390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2006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5A4CE32-C6AB-4478-858D-3104D0B4AB5E}"/>
                </a:ext>
              </a:extLst>
            </p:cNvPr>
            <p:cNvCxnSpPr/>
            <p:nvPr/>
          </p:nvCxnSpPr>
          <p:spPr>
            <a:xfrm>
              <a:off x="4747884" y="4035411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9">
              <a:extLst>
                <a:ext uri="{FF2B5EF4-FFF2-40B4-BE49-F238E27FC236}">
                  <a16:creationId xmlns:a16="http://schemas.microsoft.com/office/drawing/2014/main" id="{D22E9341-6745-4A2D-A9BD-D0C1F48C8EBA}"/>
                </a:ext>
              </a:extLst>
            </p:cNvPr>
            <p:cNvSpPr/>
            <p:nvPr/>
          </p:nvSpPr>
          <p:spPr>
            <a:xfrm>
              <a:off x="7326225" y="3715543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atin typeface="+mn-ea"/>
                </a:rPr>
                <a:t>자기부호화기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ED5D376-4DED-4A75-823A-2C011FC55EB5}"/>
                </a:ext>
              </a:extLst>
            </p:cNvPr>
            <p:cNvSpPr/>
            <p:nvPr/>
          </p:nvSpPr>
          <p:spPr>
            <a:xfrm>
              <a:off x="7956048" y="337003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081783F-31E7-4F25-AB1F-25DE4697AC2D}"/>
                </a:ext>
              </a:extLst>
            </p:cNvPr>
            <p:cNvCxnSpPr>
              <a:endCxn id="34" idx="1"/>
            </p:cNvCxnSpPr>
            <p:nvPr/>
          </p:nvCxnSpPr>
          <p:spPr>
            <a:xfrm flipV="1">
              <a:off x="7076708" y="4048232"/>
              <a:ext cx="249517" cy="12822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BC8D487-35BD-4146-A3A3-8223D48AE64A}"/>
                </a:ext>
              </a:extLst>
            </p:cNvPr>
            <p:cNvCxnSpPr/>
            <p:nvPr/>
          </p:nvCxnSpPr>
          <p:spPr>
            <a:xfrm>
              <a:off x="2419059" y="406105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28CA886-D3CB-44F1-8A8D-604C82653607}"/>
                </a:ext>
              </a:extLst>
            </p:cNvPr>
            <p:cNvSpPr/>
            <p:nvPr/>
          </p:nvSpPr>
          <p:spPr>
            <a:xfrm>
              <a:off x="3168459" y="3370033"/>
              <a:ext cx="1023037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2000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 초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10AC58CC-D11D-420F-9778-1D1D2A604909}"/>
                </a:ext>
              </a:extLst>
            </p:cNvPr>
            <p:cNvCxnSpPr/>
            <p:nvPr/>
          </p:nvCxnSpPr>
          <p:spPr>
            <a:xfrm rot="5400000">
              <a:off x="8157947" y="4601674"/>
              <a:ext cx="415861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0DA4FA6-160E-4590-BBA3-FC654DA35587}"/>
                </a:ext>
              </a:extLst>
            </p:cNvPr>
            <p:cNvCxnSpPr/>
            <p:nvPr/>
          </p:nvCxnSpPr>
          <p:spPr>
            <a:xfrm flipH="1">
              <a:off x="4747884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57">
              <a:extLst>
                <a:ext uri="{FF2B5EF4-FFF2-40B4-BE49-F238E27FC236}">
                  <a16:creationId xmlns:a16="http://schemas.microsoft.com/office/drawing/2014/main" id="{E6C11DDF-D798-44E4-9D44-C9BE96D53638}"/>
                </a:ext>
              </a:extLst>
            </p:cNvPr>
            <p:cNvSpPr/>
            <p:nvPr/>
          </p:nvSpPr>
          <p:spPr>
            <a:xfrm>
              <a:off x="2668576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GRU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545EFAC-5CFD-4900-9863-C39F2B8431F4}"/>
                </a:ext>
              </a:extLst>
            </p:cNvPr>
            <p:cNvSpPr/>
            <p:nvPr/>
          </p:nvSpPr>
          <p:spPr>
            <a:xfrm>
              <a:off x="3358005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2014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43" name="모서리가 둥근 직사각형 63">
              <a:extLst>
                <a:ext uri="{FF2B5EF4-FFF2-40B4-BE49-F238E27FC236}">
                  <a16:creationId xmlns:a16="http://schemas.microsoft.com/office/drawing/2014/main" id="{049BE600-19B1-4E55-BF49-CE67F6FA50DF}"/>
                </a:ext>
              </a:extLst>
            </p:cNvPr>
            <p:cNvSpPr/>
            <p:nvPr/>
          </p:nvSpPr>
          <p:spPr>
            <a:xfrm>
              <a:off x="2657487" y="2540041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LSTM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470EB10-566A-425A-AF3C-93982EC05863}"/>
                </a:ext>
              </a:extLst>
            </p:cNvPr>
            <p:cNvSpPr/>
            <p:nvPr/>
          </p:nvSpPr>
          <p:spPr>
            <a:xfrm>
              <a:off x="3305780" y="2183442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1997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sp>
          <p:nvSpPr>
            <p:cNvPr id="45" name="모서리가 둥근 직사각형 68">
              <a:extLst>
                <a:ext uri="{FF2B5EF4-FFF2-40B4-BE49-F238E27FC236}">
                  <a16:creationId xmlns:a16="http://schemas.microsoft.com/office/drawing/2014/main" id="{C2EF9262-BBA5-4A08-8408-2C17049F7A38}"/>
                </a:ext>
              </a:extLst>
            </p:cNvPr>
            <p:cNvSpPr/>
            <p:nvPr/>
          </p:nvSpPr>
          <p:spPr>
            <a:xfrm>
              <a:off x="4997400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latin typeface="+mn-ea"/>
                </a:rPr>
                <a:t>ReLU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적용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(Vanishing Gradient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46" name="모서리가 둥근 직사각형 70">
              <a:extLst>
                <a:ext uri="{FF2B5EF4-FFF2-40B4-BE49-F238E27FC236}">
                  <a16:creationId xmlns:a16="http://schemas.microsoft.com/office/drawing/2014/main" id="{822B4B70-E3A6-4DAC-940D-EE592912BDEF}"/>
                </a:ext>
              </a:extLst>
            </p:cNvPr>
            <p:cNvSpPr/>
            <p:nvPr/>
          </p:nvSpPr>
          <p:spPr>
            <a:xfrm>
              <a:off x="7331854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+mn-ea"/>
                </a:rPr>
                <a:t>Dropout / </a:t>
              </a:r>
              <a:r>
                <a:rPr lang="en-US" altLang="ko-KR" sz="1200" b="1" dirty="0" err="1">
                  <a:latin typeface="+mn-ea"/>
                </a:rPr>
                <a:t>Maxout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(</a:t>
              </a:r>
              <a:r>
                <a:rPr lang="ko-KR" altLang="en-US" sz="1200" b="1" dirty="0" err="1">
                  <a:latin typeface="+mn-ea"/>
                </a:rPr>
                <a:t>과적합</a:t>
              </a:r>
              <a:r>
                <a:rPr lang="en-US" altLang="ko-KR" sz="1200" b="1" dirty="0">
                  <a:latin typeface="+mn-ea"/>
                </a:rPr>
                <a:t> </a:t>
              </a:r>
              <a:r>
                <a:rPr lang="ko-KR" altLang="en-US" sz="1200" b="1" dirty="0">
                  <a:latin typeface="+mn-ea"/>
                </a:rPr>
                <a:t>문제 해결</a:t>
              </a:r>
              <a:r>
                <a:rPr lang="en-US" altLang="ko-KR" sz="1200" b="1" dirty="0">
                  <a:latin typeface="+mn-ea"/>
                </a:rPr>
                <a:t>)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9A37673-50BE-4331-BFE8-872869F7F65E}"/>
                </a:ext>
              </a:extLst>
            </p:cNvPr>
            <p:cNvSpPr/>
            <p:nvPr/>
          </p:nvSpPr>
          <p:spPr>
            <a:xfrm>
              <a:off x="8607880" y="4476916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5A42CBD-EC24-4F60-B66A-1D1D3191A305}"/>
                </a:ext>
              </a:extLst>
            </p:cNvPr>
            <p:cNvCxnSpPr/>
            <p:nvPr/>
          </p:nvCxnSpPr>
          <p:spPr>
            <a:xfrm flipH="1">
              <a:off x="2413430" y="5142294"/>
              <a:ext cx="249517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모서리가 둥근 직사각형 73">
              <a:extLst>
                <a:ext uri="{FF2B5EF4-FFF2-40B4-BE49-F238E27FC236}">
                  <a16:creationId xmlns:a16="http://schemas.microsoft.com/office/drawing/2014/main" id="{0C96A9F9-8A57-43C0-8AC0-9C311BBEE61F}"/>
                </a:ext>
              </a:extLst>
            </p:cNvPr>
            <p:cNvSpPr/>
            <p:nvPr/>
          </p:nvSpPr>
          <p:spPr>
            <a:xfrm>
              <a:off x="334123" y="4809605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n-ea"/>
                </a:rPr>
                <a:t>DQN</a:t>
              </a:r>
            </a:p>
            <a:p>
              <a:pPr algn="ctr"/>
              <a:r>
                <a:rPr lang="en-US" altLang="ko-KR" sz="1400" b="1" dirty="0">
                  <a:latin typeface="+mn-ea"/>
                </a:rPr>
                <a:t>(</a:t>
              </a:r>
              <a:r>
                <a:rPr lang="en-US" altLang="ko-KR" sz="1400" b="1" dirty="0" err="1">
                  <a:latin typeface="+mn-ea"/>
                </a:rPr>
                <a:t>Alphago</a:t>
              </a:r>
              <a:r>
                <a:rPr lang="en-US" altLang="ko-KR" sz="1400" b="1" dirty="0">
                  <a:latin typeface="+mn-ea"/>
                </a:rPr>
                <a:t>)</a:t>
              </a:r>
              <a:endParaRPr lang="ko-KR" altLang="en-US" sz="1400" b="1" dirty="0">
                <a:latin typeface="+mn-ea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B880E41-14CB-4685-AFE2-47B4ABA724A0}"/>
                </a:ext>
              </a:extLst>
            </p:cNvPr>
            <p:cNvSpPr/>
            <p:nvPr/>
          </p:nvSpPr>
          <p:spPr>
            <a:xfrm>
              <a:off x="996119" y="4451273"/>
              <a:ext cx="780983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2015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055C623A-C01F-4327-ADB6-52125C38FC7F}"/>
                </a:ext>
              </a:extLst>
            </p:cNvPr>
            <p:cNvCxnSpPr>
              <a:stCxn id="46" idx="1"/>
              <a:endCxn id="45" idx="3"/>
            </p:cNvCxnSpPr>
            <p:nvPr/>
          </p:nvCxnSpPr>
          <p:spPr>
            <a:xfrm rot="10800000">
              <a:off x="7076709" y="5142294"/>
              <a:ext cx="255146" cy="184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모서리가 둥근 직사각형 73">
              <a:extLst>
                <a:ext uri="{FF2B5EF4-FFF2-40B4-BE49-F238E27FC236}">
                  <a16:creationId xmlns:a16="http://schemas.microsoft.com/office/drawing/2014/main" id="{50E49827-74A5-88E6-A4A4-2AA4ED1F167E}"/>
                </a:ext>
              </a:extLst>
            </p:cNvPr>
            <p:cNvSpPr/>
            <p:nvPr/>
          </p:nvSpPr>
          <p:spPr>
            <a:xfrm>
              <a:off x="334123" y="5882022"/>
              <a:ext cx="2079307" cy="665378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latin typeface="+mn-ea"/>
                </a:rPr>
                <a:t>ChatGPT</a:t>
              </a:r>
              <a:r>
                <a:rPr lang="en-US" altLang="ko-KR" sz="1400" b="1" dirty="0">
                  <a:latin typeface="+mn-ea"/>
                </a:rPr>
                <a:t>(MS Bing)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E748A1F0-FEC2-CABD-E121-788FF5F8ACC5}"/>
                </a:ext>
              </a:extLst>
            </p:cNvPr>
            <p:cNvCxnSpPr>
              <a:cxnSpLocks/>
              <a:stCxn id="49" idx="2"/>
              <a:endCxn id="3" idx="0"/>
            </p:cNvCxnSpPr>
            <p:nvPr/>
          </p:nvCxnSpPr>
          <p:spPr>
            <a:xfrm>
              <a:off x="1373777" y="5474983"/>
              <a:ext cx="0" cy="40703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D3F93F-84B4-3C1C-1D6A-3CD51A5785CC}"/>
                </a:ext>
              </a:extLst>
            </p:cNvPr>
            <p:cNvSpPr/>
            <p:nvPr/>
          </p:nvSpPr>
          <p:spPr>
            <a:xfrm>
              <a:off x="403893" y="5559438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ea"/>
                  <a:ea typeface="+mn-ea"/>
                </a:rPr>
                <a:t>2023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  <a:ea typeface="+mn-ea"/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6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(GAN)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8A26A5-3F10-45B7-95CC-03D13CABB1A2}"/>
              </a:ext>
            </a:extLst>
          </p:cNvPr>
          <p:cNvSpPr txBox="1"/>
          <p:nvPr/>
        </p:nvSpPr>
        <p:spPr>
          <a:xfrm>
            <a:off x="1630522" y="2060567"/>
            <a:ext cx="68153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생성적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적대 신경망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(Generative Adversarial Network)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DDEF3A-F2C1-446A-8A3E-C2DA209D4304}"/>
              </a:ext>
            </a:extLst>
          </p:cNvPr>
          <p:cNvSpPr txBox="1"/>
          <p:nvPr/>
        </p:nvSpPr>
        <p:spPr>
          <a:xfrm>
            <a:off x="1262184" y="3429000"/>
            <a:ext cx="7632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2014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년에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이안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굿펠로우에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의해 발표된 이론으로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 경쟁하는 두 개의 신경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네크워크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구현하는 학습방법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24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(GAN)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D5E0DF-16CC-448A-ACD4-3A32A81F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76" y="1074328"/>
            <a:ext cx="5965408" cy="3145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9F649-B080-4A11-9BA8-C12168ED07DC}"/>
              </a:ext>
            </a:extLst>
          </p:cNvPr>
          <p:cNvSpPr txBox="1"/>
          <p:nvPr/>
        </p:nvSpPr>
        <p:spPr>
          <a:xfrm>
            <a:off x="1087120" y="4484433"/>
            <a:ext cx="799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지폐위조범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(Generator)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경찰을 최대한 열심히 속이려고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하고 다른 한편에서는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1B92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(Discriminator)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이렇게 위조된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지폐를 진짜와 감별하려고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(Classify)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노력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6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hlinkClick r:id="rId3"/>
            <a:extLst>
              <a:ext uri="{FF2B5EF4-FFF2-40B4-BE49-F238E27FC236}">
                <a16:creationId xmlns:a16="http://schemas.microsoft.com/office/drawing/2014/main" id="{6A4807B5-BF3C-4AD9-8A2B-356F9A05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320" y="2325413"/>
            <a:ext cx="7820025" cy="24098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(GAN)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0F1ACA-B9F8-4B62-97D1-07A7F977B130}"/>
              </a:ext>
            </a:extLst>
          </p:cNvPr>
          <p:cNvSpPr/>
          <p:nvPr/>
        </p:nvSpPr>
        <p:spPr>
          <a:xfrm>
            <a:off x="559157" y="1264601"/>
            <a:ext cx="9017712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GAN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활용 사례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53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72C949-3EB7-4199-84D7-AB4161AD1350}"/>
              </a:ext>
            </a:extLst>
          </p:cNvPr>
          <p:cNvGrpSpPr/>
          <p:nvPr/>
        </p:nvGrpSpPr>
        <p:grpSpPr>
          <a:xfrm>
            <a:off x="1758582" y="2798199"/>
            <a:ext cx="6388835" cy="966042"/>
            <a:chOff x="2533583" y="2393789"/>
            <a:chExt cx="6388835" cy="966042"/>
          </a:xfrm>
        </p:grpSpPr>
        <p:pic>
          <p:nvPicPr>
            <p:cNvPr id="2" name="Picture 2" descr="ê´ë ¨ ì´ë¯¸ì§">
              <a:extLst>
                <a:ext uri="{FF2B5EF4-FFF2-40B4-BE49-F238E27FC236}">
                  <a16:creationId xmlns:a16="http://schemas.microsoft.com/office/drawing/2014/main" id="{6547E4DB-894C-42DF-9638-42B8C27E1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3802">
              <a:off x="2533583" y="2393789"/>
              <a:ext cx="966042" cy="96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1BC783-EF4B-4AA8-BBF4-60B78D67EFD6}"/>
                </a:ext>
              </a:extLst>
            </p:cNvPr>
            <p:cNvSpPr/>
            <p:nvPr/>
          </p:nvSpPr>
          <p:spPr>
            <a:xfrm>
              <a:off x="3246013" y="2520673"/>
              <a:ext cx="5676405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기존 </a:t>
              </a:r>
              <a:r>
                <a:rPr lang="ko-KR" altLang="en-US" sz="40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머신러닝과의</a:t>
              </a:r>
              <a:r>
                <a:rPr lang="ko-KR" altLang="en-US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비교</a:t>
              </a:r>
              <a:endPara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46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66648" y="2012905"/>
            <a:ext cx="7915701" cy="256605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딥러닝의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개념을 이해해보자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딥러닝의</a:t>
            </a: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역사를 알아보자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개발환경을 구축해보자</a:t>
            </a:r>
            <a:r>
              <a:rPr lang="en-US" altLang="ko-KR" sz="2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42706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선형모델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딥러닝의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공통점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53570" y="3023112"/>
            <a:ext cx="1265930" cy="1030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알고리즘</a:t>
            </a:r>
            <a:r>
              <a:rPr lang="en-US" altLang="ko-KR" sz="20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1568395" y="3353343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982" y="3128043"/>
            <a:ext cx="1458788" cy="98927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</a:t>
            </a:r>
          </a:p>
          <a:p>
            <a:pPr algn="ct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입력데이터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3821978" y="3360408"/>
            <a:ext cx="1272853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09105" y="2991011"/>
            <a:ext cx="947267" cy="1120929"/>
            <a:chOff x="5699612" y="1438349"/>
            <a:chExt cx="947267" cy="1120929"/>
          </a:xfrm>
        </p:grpSpPr>
        <p:sp>
          <p:nvSpPr>
            <p:cNvPr id="21" name="직사각형 20"/>
            <p:cNvSpPr/>
            <p:nvPr/>
          </p:nvSpPr>
          <p:spPr>
            <a:xfrm>
              <a:off x="5907593" y="1565454"/>
              <a:ext cx="53130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y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55217" y="1438349"/>
              <a:ext cx="531307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3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^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99612" y="2185560"/>
              <a:ext cx="94726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예측값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3678047" y="3743596"/>
            <a:ext cx="1458788" cy="37371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예측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65852" y="1234761"/>
            <a:ext cx="2636855" cy="1301434"/>
            <a:chOff x="4522282" y="3071385"/>
            <a:chExt cx="2636855" cy="1301434"/>
          </a:xfrm>
        </p:grpSpPr>
        <p:sp>
          <p:nvSpPr>
            <p:cNvPr id="25" name="직사각형 24"/>
            <p:cNvSpPr/>
            <p:nvPr/>
          </p:nvSpPr>
          <p:spPr>
            <a:xfrm>
              <a:off x="5063554" y="3071385"/>
              <a:ext cx="1458788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분류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회귀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35443" y="3712577"/>
              <a:ext cx="1823694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클러스터링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변환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00129" y="3209884"/>
              <a:ext cx="740916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지도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522282" y="3851076"/>
              <a:ext cx="87483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비지도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564888" y="3105127"/>
              <a:ext cx="2220225" cy="126769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9" name="오른쪽 화살표 28"/>
          <p:cNvSpPr/>
          <p:nvPr/>
        </p:nvSpPr>
        <p:spPr>
          <a:xfrm>
            <a:off x="5928864" y="3360408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2983678" y="2552854"/>
            <a:ext cx="0" cy="48534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6721297" y="3234552"/>
            <a:ext cx="593701" cy="59370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6869722" y="3531403"/>
            <a:ext cx="29685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화살표 31"/>
          <p:cNvSpPr/>
          <p:nvPr/>
        </p:nvSpPr>
        <p:spPr>
          <a:xfrm rot="5400000">
            <a:off x="6697424" y="2619334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544513" y="1414587"/>
            <a:ext cx="947267" cy="993824"/>
            <a:chOff x="5699612" y="1565454"/>
            <a:chExt cx="947267" cy="993824"/>
          </a:xfrm>
        </p:grpSpPr>
        <p:sp>
          <p:nvSpPr>
            <p:cNvPr id="34" name="직사각형 33"/>
            <p:cNvSpPr/>
            <p:nvPr/>
          </p:nvSpPr>
          <p:spPr>
            <a:xfrm>
              <a:off x="5907593" y="1565454"/>
              <a:ext cx="53130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y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699612" y="2185560"/>
              <a:ext cx="94726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실제값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</p:grpSp>
      <p:sp>
        <p:nvSpPr>
          <p:cNvPr id="40" name="오른쪽 화살표 39"/>
          <p:cNvSpPr/>
          <p:nvPr/>
        </p:nvSpPr>
        <p:spPr>
          <a:xfrm>
            <a:off x="7444155" y="3360408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049551" y="3175265"/>
            <a:ext cx="1888611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performance</a:t>
            </a: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measure</a:t>
            </a: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6704111" y="4123643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33603" y="3878013"/>
            <a:ext cx="531307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6391930" y="4725878"/>
            <a:ext cx="1286168" cy="721732"/>
            <a:chOff x="6711116" y="4306991"/>
            <a:chExt cx="1286168" cy="721732"/>
          </a:xfrm>
        </p:grpSpPr>
        <p:sp>
          <p:nvSpPr>
            <p:cNvPr id="55" name="직사각형 54"/>
            <p:cNvSpPr/>
            <p:nvPr/>
          </p:nvSpPr>
          <p:spPr>
            <a:xfrm>
              <a:off x="6721297" y="4330380"/>
              <a:ext cx="1275987" cy="65071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loss</a:t>
              </a:r>
            </a:p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function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11116" y="4306991"/>
              <a:ext cx="1237987" cy="7217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8140595" y="3106520"/>
            <a:ext cx="1714441" cy="8185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4" name="꺾인 연결선 63"/>
          <p:cNvCxnSpPr>
            <a:stCxn id="82" idx="1"/>
            <a:endCxn id="67" idx="2"/>
          </p:cNvCxnSpPr>
          <p:nvPr/>
        </p:nvCxnSpPr>
        <p:spPr>
          <a:xfrm rot="10800000">
            <a:off x="3043685" y="4211662"/>
            <a:ext cx="1053138" cy="883071"/>
          </a:xfrm>
          <a:prstGeom prst="bentConnector2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2786510" y="3894686"/>
            <a:ext cx="514350" cy="316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612777" y="1801667"/>
            <a:ext cx="2938015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MLP, CNN, RNN</a:t>
            </a:r>
          </a:p>
        </p:txBody>
      </p:sp>
      <p:sp>
        <p:nvSpPr>
          <p:cNvPr id="79" name="오른쪽 화살표 78"/>
          <p:cNvSpPr/>
          <p:nvPr/>
        </p:nvSpPr>
        <p:spPr>
          <a:xfrm rot="5400000">
            <a:off x="2703912" y="2374794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079814" y="4733866"/>
            <a:ext cx="1275987" cy="721732"/>
            <a:chOff x="6694107" y="4306991"/>
            <a:chExt cx="1275987" cy="721732"/>
          </a:xfrm>
        </p:grpSpPr>
        <p:sp>
          <p:nvSpPr>
            <p:cNvPr id="81" name="직사각형 80"/>
            <p:cNvSpPr/>
            <p:nvPr/>
          </p:nvSpPr>
          <p:spPr>
            <a:xfrm>
              <a:off x="6694107" y="4455757"/>
              <a:ext cx="1275987" cy="373718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optimizer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6711116" y="4306991"/>
              <a:ext cx="1237987" cy="72173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85" name="직선 연결선 84"/>
          <p:cNvCxnSpPr>
            <a:stCxn id="81" idx="3"/>
            <a:endCxn id="55" idx="1"/>
          </p:cNvCxnSpPr>
          <p:nvPr/>
        </p:nvCxnSpPr>
        <p:spPr>
          <a:xfrm>
            <a:off x="5355801" y="5069491"/>
            <a:ext cx="1046310" cy="513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077807" y="1552148"/>
            <a:ext cx="2361603" cy="2559792"/>
          </a:xfrm>
          <a:prstGeom prst="rect">
            <a:avLst/>
          </a:prstGeom>
          <a:noFill/>
          <a:ln w="38100">
            <a:solidFill>
              <a:srgbClr val="F1B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69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 animBg="1"/>
      <p:bldP spid="24" grpId="0"/>
      <p:bldP spid="29" grpId="0" animBg="1"/>
      <p:bldP spid="19" grpId="0" animBg="1"/>
      <p:bldP spid="32" grpId="0" animBg="1"/>
      <p:bldP spid="40" grpId="0" animBg="1"/>
      <p:bldP spid="41" grpId="0"/>
      <p:bldP spid="44" grpId="0" animBg="1"/>
      <p:bldP spid="45" grpId="0"/>
      <p:bldP spid="58" grpId="0" animBg="1"/>
      <p:bldP spid="77" grpId="0"/>
      <p:bldP spid="79" grpId="0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머신러닝과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딥러닝의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차이점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73104" y="877666"/>
            <a:ext cx="8611587" cy="49682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규칙 기반 전문가 시스템</a:t>
            </a:r>
            <a:r>
              <a:rPr lang="en-US" altLang="ko-KR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(Rule-based expert system)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73104" y="2572649"/>
            <a:ext cx="8611587" cy="49682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</a:t>
            </a:r>
            <a:r>
              <a:rPr lang="ko-KR" altLang="en-US" sz="2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</a:t>
            </a:r>
            <a:endParaRPr lang="en-US" altLang="ko-KR" sz="2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3104" y="4229627"/>
            <a:ext cx="8611587" cy="49682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endParaRPr lang="en-US" altLang="ko-KR" sz="2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06487" y="1332201"/>
            <a:ext cx="7486635" cy="989271"/>
            <a:chOff x="956615" y="1700697"/>
            <a:chExt cx="7486635" cy="989271"/>
          </a:xfrm>
        </p:grpSpPr>
        <p:sp>
          <p:nvSpPr>
            <p:cNvPr id="50" name="직사각형 49"/>
            <p:cNvSpPr/>
            <p:nvPr/>
          </p:nvSpPr>
          <p:spPr>
            <a:xfrm>
              <a:off x="956615" y="1700697"/>
              <a:ext cx="1458788" cy="98927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Data</a:t>
              </a:r>
            </a:p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입력데이터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2613624" y="2017272"/>
              <a:ext cx="641445" cy="356120"/>
            </a:xfrm>
            <a:prstGeom prst="rightArrow">
              <a:avLst>
                <a:gd name="adj1" fmla="val 28506"/>
                <a:gd name="adj2" fmla="val 534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445519" y="1828324"/>
              <a:ext cx="2783659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사람이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직접 작성한 규칙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473365" y="1786051"/>
              <a:ext cx="2739700" cy="81856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6478215" y="1991612"/>
              <a:ext cx="641445" cy="356120"/>
            </a:xfrm>
            <a:prstGeom prst="rightArrow">
              <a:avLst>
                <a:gd name="adj1" fmla="val 28506"/>
                <a:gd name="adj2" fmla="val 534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051420" y="1859807"/>
              <a:ext cx="1391830" cy="589162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결과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832763" y="3006407"/>
            <a:ext cx="1458788" cy="98927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</a:t>
            </a:r>
          </a:p>
          <a:p>
            <a:pPr algn="ct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입력데이터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62" name="오른쪽 화살표 61"/>
          <p:cNvSpPr/>
          <p:nvPr/>
        </p:nvSpPr>
        <p:spPr>
          <a:xfrm>
            <a:off x="2489772" y="3322982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284723" y="3152506"/>
            <a:ext cx="1768945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사람이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선택한 특성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49513" y="3091761"/>
            <a:ext cx="1618269" cy="8185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>
            <a:off x="8000153" y="3318249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463244" y="3201728"/>
            <a:ext cx="1391830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5223874" y="3297322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19350" y="3309372"/>
            <a:ext cx="1768945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KNN, Linear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090277" y="3095440"/>
            <a:ext cx="1618269" cy="8185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847728" y="4670755"/>
            <a:ext cx="7486635" cy="989271"/>
            <a:chOff x="956615" y="1700697"/>
            <a:chExt cx="7486635" cy="989271"/>
          </a:xfrm>
        </p:grpSpPr>
        <p:sp>
          <p:nvSpPr>
            <p:cNvPr id="74" name="직사각형 73"/>
            <p:cNvSpPr/>
            <p:nvPr/>
          </p:nvSpPr>
          <p:spPr>
            <a:xfrm>
              <a:off x="956615" y="1700697"/>
              <a:ext cx="1458788" cy="98927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Data</a:t>
              </a:r>
            </a:p>
            <a:p>
              <a:pPr algn="ctr"/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입력데이터</a:t>
              </a:r>
              <a:r>
                <a:rPr lang="en-US" altLang="ko-KR" sz="1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  <p:sp>
          <p:nvSpPr>
            <p:cNvPr id="75" name="오른쪽 화살표 74"/>
            <p:cNvSpPr/>
            <p:nvPr/>
          </p:nvSpPr>
          <p:spPr>
            <a:xfrm>
              <a:off x="2613624" y="2017272"/>
              <a:ext cx="641445" cy="356120"/>
            </a:xfrm>
            <a:prstGeom prst="rightArrow">
              <a:avLst>
                <a:gd name="adj1" fmla="val 28506"/>
                <a:gd name="adj2" fmla="val 534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443054" y="2008899"/>
              <a:ext cx="2783659" cy="40449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신경망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sz="20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딥러닝</a:t>
              </a:r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473365" y="1786051"/>
              <a:ext cx="2739700" cy="81856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6478215" y="1991612"/>
              <a:ext cx="641445" cy="356120"/>
            </a:xfrm>
            <a:prstGeom prst="rightArrow">
              <a:avLst>
                <a:gd name="adj1" fmla="val 28506"/>
                <a:gd name="adj2" fmla="val 534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051420" y="1859807"/>
              <a:ext cx="1391830" cy="589162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결과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262184" y="4245015"/>
            <a:ext cx="8611587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 feature engineering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거의 필요 없음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개입 최소화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87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61" grpId="0"/>
      <p:bldP spid="62" grpId="0" animBg="1"/>
      <p:bldP spid="63" grpId="0"/>
      <p:bldP spid="65" grpId="0" animBg="1"/>
      <p:bldP spid="66" grpId="0" animBg="1"/>
      <p:bldP spid="68" grpId="0"/>
      <p:bldP spid="69" grpId="0" animBg="1"/>
      <p:bldP spid="71" grpId="0"/>
      <p:bldP spid="72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머신러닝과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딥러닝의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차이점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3" y="840357"/>
            <a:ext cx="2269024" cy="22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0" y="3579676"/>
            <a:ext cx="3003570" cy="26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901710" y="2790045"/>
            <a:ext cx="1391830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자전거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01710" y="5547958"/>
            <a:ext cx="1391830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트럭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27524" y="5069417"/>
            <a:ext cx="4608382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집 앞 편의점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080" name="Picture 8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91" y="1538282"/>
            <a:ext cx="3486518" cy="348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821372" y="2176685"/>
            <a:ext cx="1391830" cy="132782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?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370997" y="4067033"/>
            <a:ext cx="2388358" cy="0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119076" y="3359955"/>
            <a:ext cx="2796422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무엇을 타고 갈까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725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22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머신러닝과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딥러닝의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차이점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42002" y="1605560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(Deep Learning)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2176" y="2329578"/>
            <a:ext cx="9272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컴퓨터비젼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자연어처리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신호처리 등의 분야에 적용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4409572" y="3091947"/>
            <a:ext cx="824964" cy="627797"/>
          </a:xfrm>
          <a:prstGeom prst="rightArrow">
            <a:avLst>
              <a:gd name="adj1" fmla="val 28506"/>
              <a:gd name="adj2" fmla="val 5342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65991" y="4026254"/>
            <a:ext cx="7751928" cy="95849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문제를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딥러닝으로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해결하지는 않는다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기존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모델이 잘 동작하는 경우도 있다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5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 로드맵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6A3F8F2-5B7A-4305-99C2-178B556F8297}"/>
              </a:ext>
            </a:extLst>
          </p:cNvPr>
          <p:cNvSpPr/>
          <p:nvPr/>
        </p:nvSpPr>
        <p:spPr>
          <a:xfrm>
            <a:off x="1738564" y="936529"/>
            <a:ext cx="2315065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endParaRPr lang="en-US" altLang="ko-KR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Perceptron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366584-B739-4A47-9C5D-932E670667F6}"/>
              </a:ext>
            </a:extLst>
          </p:cNvPr>
          <p:cNvSpPr/>
          <p:nvPr/>
        </p:nvSpPr>
        <p:spPr>
          <a:xfrm>
            <a:off x="4449453" y="936529"/>
            <a:ext cx="2405923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퍼셉트론</a:t>
            </a:r>
            <a:endParaRPr lang="en-US" altLang="ko-KR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ulti 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ayer 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erceptron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BD27553-EC38-4ED8-89C4-A6884C66A207}"/>
              </a:ext>
            </a:extLst>
          </p:cNvPr>
          <p:cNvSpPr/>
          <p:nvPr/>
        </p:nvSpPr>
        <p:spPr>
          <a:xfrm>
            <a:off x="7228934" y="936529"/>
            <a:ext cx="2315065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오차 </a:t>
            </a:r>
            <a:r>
              <a:rPr lang="ko-KR" altLang="en-US" sz="1800" dirty="0" err="1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역전파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Backpropagation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3D626-6596-4B3C-99E4-009D9A1DE6F4}"/>
              </a:ext>
            </a:extLst>
          </p:cNvPr>
          <p:cNvSpPr txBox="1"/>
          <p:nvPr/>
        </p:nvSpPr>
        <p:spPr>
          <a:xfrm>
            <a:off x="164397" y="1094411"/>
            <a:ext cx="1332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7D1641-8D5F-4584-ACEC-17460240F3CC}"/>
              </a:ext>
            </a:extLst>
          </p:cNvPr>
          <p:cNvSpPr txBox="1"/>
          <p:nvPr/>
        </p:nvSpPr>
        <p:spPr>
          <a:xfrm>
            <a:off x="164397" y="2529204"/>
            <a:ext cx="1332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2.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8113EE-E863-4B6F-BC91-498575839BF0}"/>
              </a:ext>
            </a:extLst>
          </p:cNvPr>
          <p:cNvSpPr/>
          <p:nvPr/>
        </p:nvSpPr>
        <p:spPr>
          <a:xfrm>
            <a:off x="2196550" y="2371763"/>
            <a:ext cx="3097904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합성곱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신경망</a:t>
            </a:r>
            <a:endParaRPr lang="en-US" altLang="ko-KR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onvolutional 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eural 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etwork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30B7D6-62CD-4104-829A-6E397D2BADC4}"/>
              </a:ext>
            </a:extLst>
          </p:cNvPr>
          <p:cNvSpPr/>
          <p:nvPr/>
        </p:nvSpPr>
        <p:spPr>
          <a:xfrm>
            <a:off x="5913128" y="2375061"/>
            <a:ext cx="3097904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순환 신경망</a:t>
            </a:r>
            <a:endParaRPr lang="en-US" altLang="ko-KR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ecurrent 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eural </a:t>
            </a:r>
            <a:r>
              <a:rPr lang="en-US" altLang="ko-KR" sz="1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etwork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D698C-88EA-4E77-93CC-98C4206DB799}"/>
              </a:ext>
            </a:extLst>
          </p:cNvPr>
          <p:cNvSpPr txBox="1"/>
          <p:nvPr/>
        </p:nvSpPr>
        <p:spPr>
          <a:xfrm>
            <a:off x="164397" y="4220705"/>
            <a:ext cx="1332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3.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36061ED-4A75-497E-8DBD-490D22397128}"/>
              </a:ext>
            </a:extLst>
          </p:cNvPr>
          <p:cNvSpPr/>
          <p:nvPr/>
        </p:nvSpPr>
        <p:spPr>
          <a:xfrm>
            <a:off x="1923066" y="4872939"/>
            <a:ext cx="3437375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생산적 적대 신경망</a:t>
            </a:r>
            <a:endParaRPr lang="en-US" altLang="ko-KR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Generative Adversarial Networks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A8F81A6-6A0A-4150-A339-33BB2C35E3FF}"/>
              </a:ext>
            </a:extLst>
          </p:cNvPr>
          <p:cNvSpPr/>
          <p:nvPr/>
        </p:nvSpPr>
        <p:spPr>
          <a:xfrm>
            <a:off x="2323720" y="3822465"/>
            <a:ext cx="2060244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이미지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데이터 </a:t>
            </a:r>
            <a:endParaRPr lang="en-US" altLang="ko-KR" sz="16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알고리즘</a:t>
            </a:r>
            <a:endParaRPr lang="en-US" altLang="ko-KR" sz="16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4D17DB9-0152-409C-B18A-099F26D27D69}"/>
              </a:ext>
            </a:extLst>
          </p:cNvPr>
          <p:cNvSpPr/>
          <p:nvPr/>
        </p:nvSpPr>
        <p:spPr>
          <a:xfrm>
            <a:off x="4728428" y="3820067"/>
            <a:ext cx="1758957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데이터 </a:t>
            </a:r>
            <a:endParaRPr lang="en-US" altLang="ko-KR" sz="16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알고리즘</a:t>
            </a:r>
            <a:endParaRPr lang="en-US" altLang="ko-KR" sz="16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24F8AE3-47C1-42BB-B7BC-112671A99C4E}"/>
              </a:ext>
            </a:extLst>
          </p:cNvPr>
          <p:cNvSpPr/>
          <p:nvPr/>
        </p:nvSpPr>
        <p:spPr>
          <a:xfrm>
            <a:off x="6831849" y="3820066"/>
            <a:ext cx="1758957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 </a:t>
            </a:r>
            <a:endParaRPr lang="en-US" altLang="ko-KR" sz="16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관련 알고리즘</a:t>
            </a:r>
            <a:endParaRPr lang="en-US" altLang="ko-KR" sz="16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04EFE68-3660-4A59-B0E8-61F08C45FFCC}"/>
              </a:ext>
            </a:extLst>
          </p:cNvPr>
          <p:cNvSpPr/>
          <p:nvPr/>
        </p:nvSpPr>
        <p:spPr>
          <a:xfrm>
            <a:off x="5754404" y="4872939"/>
            <a:ext cx="3437374" cy="8389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심층 강화 학습</a:t>
            </a:r>
            <a:endParaRPr lang="en-US" altLang="ko-KR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4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Deep Reinforcement Learning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800" dirty="0">
              <a:solidFill>
                <a:sysClr val="windowText" lastClr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876AE31-A4F5-429E-8B26-7AF0CBAACC75}"/>
              </a:ext>
            </a:extLst>
          </p:cNvPr>
          <p:cNvCxnSpPr>
            <a:cxnSpLocks/>
          </p:cNvCxnSpPr>
          <p:nvPr/>
        </p:nvCxnSpPr>
        <p:spPr>
          <a:xfrm>
            <a:off x="313874" y="2026761"/>
            <a:ext cx="92301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BA70DF3-258C-4E08-A113-96C694BD7F21}"/>
              </a:ext>
            </a:extLst>
          </p:cNvPr>
          <p:cNvCxnSpPr>
            <a:cxnSpLocks/>
          </p:cNvCxnSpPr>
          <p:nvPr/>
        </p:nvCxnSpPr>
        <p:spPr>
          <a:xfrm>
            <a:off x="338227" y="3498913"/>
            <a:ext cx="923012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50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 프레임워크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0820" y="1454092"/>
            <a:ext cx="45752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Theano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Tensorflow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Caffe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Pytorch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DeepLearning4J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en-US" altLang="ko-KR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Mxnet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71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프레임워크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8815" y="1459845"/>
            <a:ext cx="1598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002" y="2379356"/>
            <a:ext cx="9724462" cy="2800767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사용자들이 어떻게 하면 코딩을 쉽게 할 수 있을까 고민하며 만들어진 라이브러리</a:t>
            </a:r>
            <a:endParaRPr lang="en-US" altLang="ko-KR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실제로 </a:t>
            </a:r>
            <a:r>
              <a:rPr lang="en-US" altLang="ko-KR" sz="2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에서는 다양한 </a:t>
            </a:r>
            <a:r>
              <a:rPr lang="ko-KR" altLang="en-US" sz="2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뉴럴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네트워크 모델을 미리 지원해주고 있으므로</a:t>
            </a:r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그냥 블록을 조립하듯이 네트워크를 만들면 되는 식이라</a:t>
            </a:r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전반적인 네트워크 구조를 생각하고 작성한다면 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빠른 시간 내에 코딩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할 수 있는 엄청난 장점</a:t>
            </a:r>
            <a:endParaRPr lang="en-US" altLang="ko-KR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현재는 </a:t>
            </a:r>
            <a:r>
              <a:rPr lang="en-US" altLang="ko-KR" sz="2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tensorflow</a:t>
            </a:r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위에서 </a:t>
            </a:r>
            <a:r>
              <a:rPr lang="en-US" altLang="ko-KR" sz="2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동작하도록 설계되어 있고</a:t>
            </a:r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b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lang="en-US" altLang="ko-KR" sz="2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tensorflow</a:t>
            </a:r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안에 포함시켜 표준 라이브러리로 지원하고 있음</a:t>
            </a:r>
          </a:p>
        </p:txBody>
      </p:sp>
    </p:spTree>
    <p:extLst>
      <p:ext uri="{BB962C8B-B14F-4D97-AF65-F5344CB8AC3E}">
        <p14:creationId xmlns:p14="http://schemas.microsoft.com/office/powerpoint/2010/main" val="405825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가상환경 생성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66" y="1169764"/>
            <a:ext cx="8748821" cy="462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42967" y="2402006"/>
            <a:ext cx="1349606" cy="50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6008" y="1892434"/>
            <a:ext cx="997389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1123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866775"/>
            <a:ext cx="95916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가상환경 생성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12459" y="5249467"/>
            <a:ext cx="674803" cy="687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585EF-1CE7-4AA6-8775-9E2736053CB4}"/>
              </a:ext>
            </a:extLst>
          </p:cNvPr>
          <p:cNvSpPr txBox="1"/>
          <p:nvPr/>
        </p:nvSpPr>
        <p:spPr>
          <a:xfrm>
            <a:off x="2668053" y="4726247"/>
            <a:ext cx="997389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9916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8F9539-4A6D-4ACD-9421-77BDEFC64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4"/>
          <a:stretch/>
        </p:blipFill>
        <p:spPr>
          <a:xfrm>
            <a:off x="363247" y="949261"/>
            <a:ext cx="9179505" cy="481994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가상환경 생성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034672" y="4232635"/>
            <a:ext cx="918327" cy="237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93835" y="3676287"/>
            <a:ext cx="2491427" cy="461665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3.7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버전으로 변경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79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72C949-3EB7-4199-84D7-AB4161AD1350}"/>
              </a:ext>
            </a:extLst>
          </p:cNvPr>
          <p:cNvGrpSpPr/>
          <p:nvPr/>
        </p:nvGrpSpPr>
        <p:grpSpPr>
          <a:xfrm>
            <a:off x="2598374" y="2945979"/>
            <a:ext cx="5676405" cy="966042"/>
            <a:chOff x="2114797" y="2393789"/>
            <a:chExt cx="5676405" cy="966042"/>
          </a:xfrm>
        </p:grpSpPr>
        <p:pic>
          <p:nvPicPr>
            <p:cNvPr id="2" name="Picture 2" descr="ê´ë ¨ ì´ë¯¸ì§">
              <a:extLst>
                <a:ext uri="{FF2B5EF4-FFF2-40B4-BE49-F238E27FC236}">
                  <a16:creationId xmlns:a16="http://schemas.microsoft.com/office/drawing/2014/main" id="{6547E4DB-894C-42DF-9638-42B8C27E1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63802">
              <a:off x="2533583" y="2393789"/>
              <a:ext cx="966042" cy="966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61BC783-EF4B-4AA8-BBF4-60B78D67EFD6}"/>
                </a:ext>
              </a:extLst>
            </p:cNvPr>
            <p:cNvSpPr/>
            <p:nvPr/>
          </p:nvSpPr>
          <p:spPr>
            <a:xfrm>
              <a:off x="2114797" y="2524108"/>
              <a:ext cx="5676405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딥러닝</a:t>
              </a:r>
              <a:r>
                <a:rPr lang="ko-KR" altLang="en-US" sz="40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개념</a:t>
              </a:r>
              <a:endPara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618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8F9539-4A6D-4ACD-9421-77BDEFC64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4"/>
          <a:stretch/>
        </p:blipFill>
        <p:spPr>
          <a:xfrm>
            <a:off x="363247" y="949261"/>
            <a:ext cx="9179505" cy="481994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가상환경 생성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343481" y="2196445"/>
            <a:ext cx="980387" cy="282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12643" y="1265290"/>
            <a:ext cx="3763866" cy="83099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python 3.7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버전이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안나오는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경우 업데이트 클릭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631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014413"/>
            <a:ext cx="98107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가상환경 생성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90474" y="2000944"/>
            <a:ext cx="1677972" cy="305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349607" y="1157495"/>
            <a:ext cx="3079359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Not installed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선택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57501" y="2000943"/>
            <a:ext cx="933254" cy="305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99712" y="2666329"/>
            <a:ext cx="5174422" cy="95410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jupyter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검색하여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체크하고 하단에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Apply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8AD35A7-E333-4A8F-9237-8B2AD1193D48}"/>
              </a:ext>
            </a:extLst>
          </p:cNvPr>
          <p:cNvCxnSpPr>
            <a:cxnSpLocks/>
            <a:stCxn id="14" idx="2"/>
            <a:endCxn id="2" idx="0"/>
          </p:cNvCxnSpPr>
          <p:nvPr/>
        </p:nvCxnSpPr>
        <p:spPr>
          <a:xfrm>
            <a:off x="5889287" y="1680715"/>
            <a:ext cx="40173" cy="320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6516F58-550A-4107-957D-695C1416D286}"/>
              </a:ext>
            </a:extLst>
          </p:cNvPr>
          <p:cNvCxnSpPr>
            <a:cxnSpLocks/>
          </p:cNvCxnSpPr>
          <p:nvPr/>
        </p:nvCxnSpPr>
        <p:spPr>
          <a:xfrm flipV="1">
            <a:off x="9230412" y="2337296"/>
            <a:ext cx="0" cy="3290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colab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2050" name="Picture 2" descr="SQL학습 및 DB설계 - 구글 Colab을 이용한 BERT-Base Model 학습하기">
            <a:extLst>
              <a:ext uri="{FF2B5EF4-FFF2-40B4-BE49-F238E27FC236}">
                <a16:creationId xmlns:a16="http://schemas.microsoft.com/office/drawing/2014/main" id="{30AC94C4-FE02-4C68-8BD6-FFC2425A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58" y="1878912"/>
            <a:ext cx="3805483" cy="16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A8A200-C269-4CE8-9427-291F983BE34C}"/>
              </a:ext>
            </a:extLst>
          </p:cNvPr>
          <p:cNvSpPr txBox="1"/>
          <p:nvPr/>
        </p:nvSpPr>
        <p:spPr>
          <a:xfrm>
            <a:off x="2242962" y="3771880"/>
            <a:ext cx="5420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구글에서 제공하는 클라우드 기반의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 제공 서비스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20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026DF6-BCAA-4CE9-BA28-A9F2823E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2" y="1259521"/>
            <a:ext cx="9297015" cy="411976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colab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75028" y="3521179"/>
            <a:ext cx="1506372" cy="403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02108" y="2978213"/>
            <a:ext cx="5451442" cy="954107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 계정 로그인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colab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검색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19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4E1B85-F9FB-45D0-873C-05E9AB71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692"/>
            <a:ext cx="9906000" cy="486261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colab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-1" y="2863954"/>
            <a:ext cx="400051" cy="469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0049" y="3072140"/>
            <a:ext cx="2762251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버튼 클릭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3DF18F-AD26-4556-8682-581B357131A2}"/>
              </a:ext>
            </a:extLst>
          </p:cNvPr>
          <p:cNvSpPr/>
          <p:nvPr/>
        </p:nvSpPr>
        <p:spPr>
          <a:xfrm>
            <a:off x="571499" y="1313499"/>
            <a:ext cx="400051" cy="277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0493-1A57-44FA-BAE9-7EF5DE2B2AF9}"/>
              </a:ext>
            </a:extLst>
          </p:cNvPr>
          <p:cNvSpPr txBox="1"/>
          <p:nvPr/>
        </p:nvSpPr>
        <p:spPr>
          <a:xfrm>
            <a:off x="971550" y="1504973"/>
            <a:ext cx="4200526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&gt;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 노트 메뉴 선택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476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4E1B85-F9FB-45D0-873C-05E9AB71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692"/>
            <a:ext cx="9906000" cy="486261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colab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62184" y="1949554"/>
            <a:ext cx="366591" cy="450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63658" y="1426334"/>
            <a:ext cx="3889342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드라이브 마운트 클릭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198AD-DB10-473D-883C-A3DD2B80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1949554"/>
            <a:ext cx="7267574" cy="3482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BE918C-6247-4C69-A448-D016DC24C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07" y="1057989"/>
            <a:ext cx="1805001" cy="3048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285063-6900-4C71-8F73-1B286A15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807" y="1056369"/>
            <a:ext cx="2990872" cy="3048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359BFC1-439A-4217-8FAF-727690B03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483" y="5555506"/>
            <a:ext cx="7239516" cy="3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05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개발환경 구축 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en-US" altLang="ko-KR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colab</a:t>
            </a:r>
            <a:endParaRPr lang="en-US" altLang="ko-KR" sz="2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5AFBE-DC98-4C94-B48B-176CE101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799"/>
            <a:ext cx="9906000" cy="23412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DE7EAF-00A1-4DE9-A4A9-33ED174E3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0328"/>
            <a:ext cx="9906000" cy="25847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33DC03-DD2D-4F2B-8DDD-2848EB55AF78}"/>
              </a:ext>
            </a:extLst>
          </p:cNvPr>
          <p:cNvSpPr/>
          <p:nvPr/>
        </p:nvSpPr>
        <p:spPr>
          <a:xfrm>
            <a:off x="2724149" y="1892404"/>
            <a:ext cx="400051" cy="469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FC24-4B7A-4321-9382-108D213CCD56}"/>
              </a:ext>
            </a:extLst>
          </p:cNvPr>
          <p:cNvSpPr txBox="1"/>
          <p:nvPr/>
        </p:nvSpPr>
        <p:spPr>
          <a:xfrm>
            <a:off x="3124200" y="1478518"/>
            <a:ext cx="4419600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드라이브 마운트 코드 실행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39A58F-2A40-41D7-8AD5-153ED16AC691}"/>
              </a:ext>
            </a:extLst>
          </p:cNvPr>
          <p:cNvSpPr/>
          <p:nvPr/>
        </p:nvSpPr>
        <p:spPr>
          <a:xfrm>
            <a:off x="4867274" y="4835629"/>
            <a:ext cx="5038725" cy="469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2087E-4296-475B-A4F0-67ED07FD209C}"/>
              </a:ext>
            </a:extLst>
          </p:cNvPr>
          <p:cNvSpPr txBox="1"/>
          <p:nvPr/>
        </p:nvSpPr>
        <p:spPr>
          <a:xfrm>
            <a:off x="4724402" y="4285322"/>
            <a:ext cx="5181598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url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후 권한허가 코드 복사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99F6CB-0A46-44A1-8CE2-31801CC169AD}"/>
              </a:ext>
            </a:extLst>
          </p:cNvPr>
          <p:cNvSpPr/>
          <p:nvPr/>
        </p:nvSpPr>
        <p:spPr>
          <a:xfrm>
            <a:off x="3124201" y="5379482"/>
            <a:ext cx="1600200" cy="36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7B462-3029-464F-A7B0-BDCD12C6B2F7}"/>
              </a:ext>
            </a:extLst>
          </p:cNvPr>
          <p:cNvSpPr txBox="1"/>
          <p:nvPr/>
        </p:nvSpPr>
        <p:spPr>
          <a:xfrm>
            <a:off x="642967" y="5743576"/>
            <a:ext cx="6457951" cy="5232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복사한 권한허가 코드 붙여넣기하고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43620A-8559-40F3-8E6E-09090BCC4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7" y="820509"/>
            <a:ext cx="1805001" cy="3048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C43ABED-8B27-47A6-909D-5C0D5707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6" y="3322605"/>
            <a:ext cx="1805001" cy="304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0D74C6-B3E6-48F8-836F-19CD44CAF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07" y="818889"/>
            <a:ext cx="2990872" cy="3048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2FD9A3-0C9F-4087-A45D-D5826B909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449" y="3311460"/>
            <a:ext cx="2990872" cy="3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2946777"/>
            <a:ext cx="9906000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맛보기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학생 성적데이터 예측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성별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나이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부모의 교육수준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직업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결석 횟수 등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59CF47-11A8-4680-BF43-A369908277D9}"/>
              </a:ext>
            </a:extLst>
          </p:cNvPr>
          <p:cNvSpPr/>
          <p:nvPr/>
        </p:nvSpPr>
        <p:spPr>
          <a:xfrm>
            <a:off x="1174568" y="4242738"/>
            <a:ext cx="7556864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000" dirty="0">
                <a:solidFill>
                  <a:srgbClr val="FFC000"/>
                </a:solidFill>
              </a:rPr>
              <a:t>https://www.kaggle.com/janiobachmann/math-students</a:t>
            </a:r>
            <a:endParaRPr lang="en-US" altLang="ko-KR" sz="2000" dirty="0">
              <a:solidFill>
                <a:srgbClr val="FFC000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67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3039137"/>
            <a:ext cx="9906000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맛보기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학생 성적데이터 예측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만들기 </a:t>
            </a:r>
            <a:r>
              <a:rPr lang="en-US" altLang="ko-KR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 특성 </a:t>
            </a:r>
            <a:r>
              <a:rPr lang="en-US" altLang="ko-KR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</a:t>
            </a:r>
            <a:r>
              <a:rPr lang="en-US" altLang="ko-KR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9648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2EA54-FCD7-499A-91D3-E852BB953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590667"/>
              </p:ext>
            </p:extLst>
          </p:nvPr>
        </p:nvGraphicFramePr>
        <p:xfrm>
          <a:off x="418011" y="1972639"/>
          <a:ext cx="3447576" cy="35277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(study)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y(score)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9246415-7DE1-4CAF-89A7-35FED69CF0F8}"/>
              </a:ext>
            </a:extLst>
          </p:cNvPr>
          <p:cNvSpPr/>
          <p:nvPr/>
        </p:nvSpPr>
        <p:spPr>
          <a:xfrm>
            <a:off x="882999" y="5535485"/>
            <a:ext cx="2649072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시험성적 데이터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4BD161D-64CD-4748-B925-10835AD3B065}"/>
                  </a:ext>
                </a:extLst>
              </p:cNvPr>
              <p:cNvSpPr/>
              <p:nvPr/>
            </p:nvSpPr>
            <p:spPr>
              <a:xfrm>
                <a:off x="4442484" y="1390155"/>
                <a:ext cx="5434209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4BD161D-64CD-4748-B925-10835AD3B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484" y="1390155"/>
                <a:ext cx="5434209" cy="650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37D851A0-BE40-4FE7-8EF5-C87307E56F24}"/>
              </a:ext>
            </a:extLst>
          </p:cNvPr>
          <p:cNvGrpSpPr/>
          <p:nvPr/>
        </p:nvGrpSpPr>
        <p:grpSpPr>
          <a:xfrm>
            <a:off x="6873186" y="3624282"/>
            <a:ext cx="780247" cy="780246"/>
            <a:chOff x="3469617" y="3058026"/>
            <a:chExt cx="1297201" cy="129720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3796ABC-4B3A-40AC-919C-C319436929AD}"/>
                </a:ext>
              </a:extLst>
            </p:cNvPr>
            <p:cNvSpPr/>
            <p:nvPr/>
          </p:nvSpPr>
          <p:spPr>
            <a:xfrm>
              <a:off x="3469617" y="3058026"/>
              <a:ext cx="1297201" cy="1297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31EB085-AEE7-4537-8590-4723A5F2168D}"/>
                    </a:ext>
                  </a:extLst>
                </p:cNvPr>
                <p:cNvSpPr/>
                <p:nvPr/>
              </p:nvSpPr>
              <p:spPr>
                <a:xfrm>
                  <a:off x="3872093" y="3244598"/>
                  <a:ext cx="691213" cy="1028231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altLang="ko-KR" sz="1400" b="1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85915126-5FCA-49FB-B6B6-116980B31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093" y="3244598"/>
                  <a:ext cx="691213" cy="1028231"/>
                </a:xfrm>
                <a:prstGeom prst="rect">
                  <a:avLst/>
                </a:prstGeom>
                <a:blipFill>
                  <a:blip r:embed="rId4"/>
                  <a:stretch>
                    <a:fillRect l="-154412" t="-115842" r="-125000" b="-1663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7AE319-CE00-424A-9FC7-6BB2EABC2BC0}"/>
              </a:ext>
            </a:extLst>
          </p:cNvPr>
          <p:cNvGrpSpPr/>
          <p:nvPr/>
        </p:nvGrpSpPr>
        <p:grpSpPr>
          <a:xfrm>
            <a:off x="4655195" y="2991019"/>
            <a:ext cx="850311" cy="850311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E7189F5-E495-4E9A-BCF1-131FF2A83153}"/>
                </a:ext>
              </a:extLst>
            </p:cNvPr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2B19B534-F2E3-4596-BB8A-8F1F81628610}"/>
                    </a:ext>
                  </a:extLst>
                </p:cNvPr>
                <p:cNvSpPr/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2B65B95C-C19F-4453-8B87-69285E0647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A82F7C5-51FB-4B8C-B99E-71EC5BE4DCC6}"/>
                  </a:ext>
                </a:extLst>
              </p:cNvPr>
              <p:cNvSpPr/>
              <p:nvPr/>
            </p:nvSpPr>
            <p:spPr>
              <a:xfrm>
                <a:off x="5695548" y="3806397"/>
                <a:ext cx="678972" cy="650717"/>
              </a:xfrm>
              <a:prstGeom prst="rect">
                <a:avLst/>
              </a:prstGeom>
              <a:noFill/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A82F7C5-51FB-4B8C-B99E-71EC5BE4D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48" y="3806397"/>
                <a:ext cx="678972" cy="650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C7D5F5-9BE4-478C-B0C4-035891F60FE2}"/>
              </a:ext>
            </a:extLst>
          </p:cNvPr>
          <p:cNvCxnSpPr>
            <a:cxnSpLocks/>
          </p:cNvCxnSpPr>
          <p:nvPr/>
        </p:nvCxnSpPr>
        <p:spPr>
          <a:xfrm>
            <a:off x="5553598" y="3465400"/>
            <a:ext cx="1182956" cy="362228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03F4AE-5F38-48DF-95B0-475F3DF491C4}"/>
              </a:ext>
            </a:extLst>
          </p:cNvPr>
          <p:cNvCxnSpPr>
            <a:cxnSpLocks/>
          </p:cNvCxnSpPr>
          <p:nvPr/>
        </p:nvCxnSpPr>
        <p:spPr>
          <a:xfrm flipV="1">
            <a:off x="5553598" y="4263402"/>
            <a:ext cx="1160711" cy="360849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005D1A1-8B4C-4CF7-A4E4-F4AF45D6142A}"/>
                  </a:ext>
                </a:extLst>
              </p:cNvPr>
              <p:cNvSpPr/>
              <p:nvPr/>
            </p:nvSpPr>
            <p:spPr>
              <a:xfrm>
                <a:off x="5756593" y="2800066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005D1A1-8B4C-4CF7-A4E4-F4AF45D61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93" y="2800066"/>
                <a:ext cx="776965" cy="650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836FA8-76DF-4D74-8CE3-F6E3E413CAE0}"/>
              </a:ext>
            </a:extLst>
          </p:cNvPr>
          <p:cNvGrpSpPr/>
          <p:nvPr/>
        </p:nvGrpSpPr>
        <p:grpSpPr>
          <a:xfrm>
            <a:off x="4644467" y="4263401"/>
            <a:ext cx="850311" cy="850311"/>
            <a:chOff x="4730059" y="5239738"/>
            <a:chExt cx="1064123" cy="106412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D626861-3DF9-4EB8-902A-5E8BE3DDED39}"/>
                </a:ext>
              </a:extLst>
            </p:cNvPr>
            <p:cNvSpPr/>
            <p:nvPr/>
          </p:nvSpPr>
          <p:spPr>
            <a:xfrm>
              <a:off x="4730059" y="5239738"/>
              <a:ext cx="1064123" cy="106412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CE06888-C4E0-4825-B98F-0DFDC92D32B8}"/>
                    </a:ext>
                  </a:extLst>
                </p:cNvPr>
                <p:cNvSpPr/>
                <p:nvPr/>
              </p:nvSpPr>
              <p:spPr>
                <a:xfrm>
                  <a:off x="4922835" y="5441344"/>
                  <a:ext cx="776965" cy="660275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1</m:t>
                        </m:r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D30B8E30-BF51-4665-9A5D-5536B085AE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835" y="5441344"/>
                  <a:ext cx="776965" cy="6602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843401-178A-4D25-BEBA-6A5EC12656BC}"/>
              </a:ext>
            </a:extLst>
          </p:cNvPr>
          <p:cNvCxnSpPr/>
          <p:nvPr/>
        </p:nvCxnSpPr>
        <p:spPr>
          <a:xfrm flipV="1">
            <a:off x="7730031" y="4010851"/>
            <a:ext cx="1224286" cy="978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87521BE-A405-4969-8880-20DD2DB92490}"/>
                  </a:ext>
                </a:extLst>
              </p:cNvPr>
              <p:cNvSpPr/>
              <p:nvPr/>
            </p:nvSpPr>
            <p:spPr>
              <a:xfrm>
                <a:off x="9112808" y="3538026"/>
                <a:ext cx="488852" cy="773828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</m:oMath>
                  </m:oMathPara>
                </a14:m>
                <a:endParaRPr lang="en-US" altLang="ko-KR" sz="4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87521BE-A405-4969-8880-20DD2DB92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08" y="3538026"/>
                <a:ext cx="488852" cy="7738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9A86BD9-322D-4243-9804-A5C716D75BA2}"/>
                  </a:ext>
                </a:extLst>
              </p:cNvPr>
              <p:cNvSpPr/>
              <p:nvPr/>
            </p:nvSpPr>
            <p:spPr>
              <a:xfrm>
                <a:off x="4398163" y="1404564"/>
                <a:ext cx="5434209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=10</m:t>
                      </m:r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rgbClr val="F1B92E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0</m:t>
                      </m:r>
                    </m:oMath>
                  </m:oMathPara>
                </a14:m>
                <a:endParaRPr lang="en-US" altLang="ko-KR" sz="3600" dirty="0">
                  <a:solidFill>
                    <a:srgbClr val="F1B92E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9A86BD9-322D-4243-9804-A5C716D75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163" y="1404564"/>
                <a:ext cx="5434209" cy="6507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CBECA146-4414-45F9-B1B0-99D7FD7C7D73}"/>
              </a:ext>
            </a:extLst>
          </p:cNvPr>
          <p:cNvGrpSpPr/>
          <p:nvPr/>
        </p:nvGrpSpPr>
        <p:grpSpPr>
          <a:xfrm>
            <a:off x="6873186" y="3614502"/>
            <a:ext cx="780247" cy="780246"/>
            <a:chOff x="3469617" y="3058026"/>
            <a:chExt cx="1297201" cy="129720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28D915E-1E30-475D-A8D6-CB3BB81E2CD5}"/>
                </a:ext>
              </a:extLst>
            </p:cNvPr>
            <p:cNvSpPr/>
            <p:nvPr/>
          </p:nvSpPr>
          <p:spPr>
            <a:xfrm>
              <a:off x="3469617" y="3058026"/>
              <a:ext cx="1297201" cy="1297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8844D3CA-D92C-4F79-A68F-D7FC86557DCF}"/>
                    </a:ext>
                  </a:extLst>
                </p:cNvPr>
                <p:cNvSpPr/>
                <p:nvPr/>
              </p:nvSpPr>
              <p:spPr>
                <a:xfrm>
                  <a:off x="3872093" y="3244598"/>
                  <a:ext cx="691213" cy="1028231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altLang="ko-KR" sz="1400" b="1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BCB33E5A-2998-46FB-8777-318C84CE49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093" y="3244598"/>
                  <a:ext cx="691213" cy="1028231"/>
                </a:xfrm>
                <a:prstGeom prst="rect">
                  <a:avLst/>
                </a:prstGeom>
                <a:blipFill>
                  <a:blip r:embed="rId11"/>
                  <a:stretch>
                    <a:fillRect l="-154412" t="-113725" r="-125000" b="-1647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AC75075-83B3-46DA-8626-CC797F0B9DFE}"/>
              </a:ext>
            </a:extLst>
          </p:cNvPr>
          <p:cNvGrpSpPr/>
          <p:nvPr/>
        </p:nvGrpSpPr>
        <p:grpSpPr>
          <a:xfrm>
            <a:off x="4655195" y="2981239"/>
            <a:ext cx="850311" cy="850311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D4118B7-9DE7-40C7-A2FE-E72D3EF16BB2}"/>
                </a:ext>
              </a:extLst>
            </p:cNvPr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2495B1B7-3FA8-4BAA-9A23-982BCCFF0586}"/>
                    </a:ext>
                  </a:extLst>
                </p:cNvPr>
                <p:cNvSpPr/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59CAA8F-6265-4387-8D45-6D6B7A185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9F32449-E21B-4CF0-9E60-ED9903C8AF0C}"/>
                  </a:ext>
                </a:extLst>
              </p:cNvPr>
              <p:cNvSpPr/>
              <p:nvPr/>
            </p:nvSpPr>
            <p:spPr>
              <a:xfrm>
                <a:off x="5695548" y="3796617"/>
                <a:ext cx="678972" cy="650717"/>
              </a:xfrm>
              <a:prstGeom prst="rect">
                <a:avLst/>
              </a:prstGeom>
              <a:noFill/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1B92E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0</m:t>
                      </m:r>
                    </m:oMath>
                  </m:oMathPara>
                </a14:m>
                <a:endParaRPr lang="en-US" altLang="ko-KR" sz="3600" dirty="0">
                  <a:solidFill>
                    <a:srgbClr val="F1B92E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9F32449-E21B-4CF0-9E60-ED9903C8A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48" y="3796617"/>
                <a:ext cx="678972" cy="6507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EE803FC-7EFF-4C3D-99D4-459ACA853F03}"/>
              </a:ext>
            </a:extLst>
          </p:cNvPr>
          <p:cNvCxnSpPr>
            <a:cxnSpLocks/>
          </p:cNvCxnSpPr>
          <p:nvPr/>
        </p:nvCxnSpPr>
        <p:spPr>
          <a:xfrm>
            <a:off x="5553598" y="3455620"/>
            <a:ext cx="1182956" cy="362228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DCB291-D4B2-4303-9823-9BCC1D342E02}"/>
              </a:ext>
            </a:extLst>
          </p:cNvPr>
          <p:cNvCxnSpPr>
            <a:cxnSpLocks/>
          </p:cNvCxnSpPr>
          <p:nvPr/>
        </p:nvCxnSpPr>
        <p:spPr>
          <a:xfrm flipV="1">
            <a:off x="5553598" y="4253622"/>
            <a:ext cx="1160711" cy="360849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5843466-D657-4AA5-8ACA-A8F72E296DB2}"/>
                  </a:ext>
                </a:extLst>
              </p:cNvPr>
              <p:cNvSpPr/>
              <p:nvPr/>
            </p:nvSpPr>
            <p:spPr>
              <a:xfrm>
                <a:off x="5756593" y="2790286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rgbClr val="F1B92E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10</m:t>
                      </m:r>
                    </m:oMath>
                  </m:oMathPara>
                </a14:m>
                <a:endParaRPr lang="en-US" altLang="ko-KR" sz="3600" dirty="0">
                  <a:solidFill>
                    <a:srgbClr val="F1B92E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5843466-D657-4AA5-8ACA-A8F72E296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93" y="2790286"/>
                <a:ext cx="776965" cy="6507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CBD7DDBE-90AD-46F8-B344-8775C7F08517}"/>
              </a:ext>
            </a:extLst>
          </p:cNvPr>
          <p:cNvGrpSpPr/>
          <p:nvPr/>
        </p:nvGrpSpPr>
        <p:grpSpPr>
          <a:xfrm>
            <a:off x="4644467" y="4253621"/>
            <a:ext cx="850311" cy="850311"/>
            <a:chOff x="4730059" y="5239738"/>
            <a:chExt cx="1064123" cy="1064123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18B6E19-3C0A-4A5F-91E8-4B97C278ABB0}"/>
                </a:ext>
              </a:extLst>
            </p:cNvPr>
            <p:cNvSpPr/>
            <p:nvPr/>
          </p:nvSpPr>
          <p:spPr>
            <a:xfrm>
              <a:off x="4730059" y="5239738"/>
              <a:ext cx="1064123" cy="106412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4CB25BA-4454-4F18-BD86-27EF30CFDE26}"/>
                    </a:ext>
                  </a:extLst>
                </p:cNvPr>
                <p:cNvSpPr/>
                <p:nvPr/>
              </p:nvSpPr>
              <p:spPr>
                <a:xfrm>
                  <a:off x="4922835" y="5441344"/>
                  <a:ext cx="776965" cy="660275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1</m:t>
                        </m:r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3F66733-AFD8-4D40-A45E-FE5964228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835" y="5441344"/>
                  <a:ext cx="776965" cy="6602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8D2FB05-F3FA-4D26-8496-5A2D2610FA59}"/>
              </a:ext>
            </a:extLst>
          </p:cNvPr>
          <p:cNvCxnSpPr/>
          <p:nvPr/>
        </p:nvCxnSpPr>
        <p:spPr>
          <a:xfrm flipV="1">
            <a:off x="7730031" y="4001071"/>
            <a:ext cx="1224286" cy="978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F073D6B-E068-4178-A66F-9085A67FC70F}"/>
                  </a:ext>
                </a:extLst>
              </p:cNvPr>
              <p:cNvSpPr/>
              <p:nvPr/>
            </p:nvSpPr>
            <p:spPr>
              <a:xfrm>
                <a:off x="9112808" y="3528246"/>
                <a:ext cx="488852" cy="773828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</m:oMath>
                  </m:oMathPara>
                </a14:m>
                <a:endParaRPr lang="en-US" altLang="ko-KR" sz="4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F073D6B-E068-4178-A66F-9085A67FC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08" y="3528246"/>
                <a:ext cx="488852" cy="7738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32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3" grpId="0"/>
      <p:bldP spid="28" grpId="0"/>
      <p:bldP spid="29" grpId="0"/>
      <p:bldP spid="36" grpId="0"/>
      <p:bldP spid="39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8EAD230-EC4E-420B-8DEA-7D5382CFE914}"/>
              </a:ext>
            </a:extLst>
          </p:cNvPr>
          <p:cNvSpPr/>
          <p:nvPr/>
        </p:nvSpPr>
        <p:spPr>
          <a:xfrm>
            <a:off x="602153" y="963484"/>
            <a:ext cx="8871439" cy="4784126"/>
          </a:xfrm>
          <a:prstGeom prst="roundRect">
            <a:avLst/>
          </a:prstGeom>
          <a:noFill/>
          <a:ln w="28575">
            <a:solidFill>
              <a:srgbClr val="157DB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15E306-FAA7-468E-8669-A4B79076AEAB}"/>
              </a:ext>
            </a:extLst>
          </p:cNvPr>
          <p:cNvSpPr/>
          <p:nvPr/>
        </p:nvSpPr>
        <p:spPr>
          <a:xfrm>
            <a:off x="1890345" y="2111162"/>
            <a:ext cx="7413501" cy="3427992"/>
          </a:xfrm>
          <a:prstGeom prst="roundRect">
            <a:avLst/>
          </a:prstGeom>
          <a:noFill/>
          <a:ln w="28575">
            <a:solidFill>
              <a:srgbClr val="1AA8A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C9181-35BC-46E0-BFDA-4204187065D2}"/>
              </a:ext>
            </a:extLst>
          </p:cNvPr>
          <p:cNvSpPr txBox="1"/>
          <p:nvPr/>
        </p:nvSpPr>
        <p:spPr>
          <a:xfrm>
            <a:off x="872973" y="1535160"/>
            <a:ext cx="8430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 </a:t>
            </a:r>
            <a:r>
              <a:rPr lang="en-US" altLang="ko-KR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인간이 가지는 지적 능력들을 컴퓨터를 통해 구현하는 기술들의 집합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7EC57-0EB5-4A24-8F5A-4B7A15EF8D19}"/>
              </a:ext>
            </a:extLst>
          </p:cNvPr>
          <p:cNvSpPr txBox="1"/>
          <p:nvPr/>
        </p:nvSpPr>
        <p:spPr>
          <a:xfrm>
            <a:off x="2044953" y="2348610"/>
            <a:ext cx="243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Machine</a:t>
            </a:r>
            <a:r>
              <a: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Learning (ML)</a:t>
            </a:r>
            <a:endParaRPr lang="ko-KR" altLang="en-US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9A532-FA6F-4EC8-B513-D0D1D87C225E}"/>
              </a:ext>
            </a:extLst>
          </p:cNvPr>
          <p:cNvSpPr txBox="1"/>
          <p:nvPr/>
        </p:nvSpPr>
        <p:spPr>
          <a:xfrm>
            <a:off x="2044953" y="2668344"/>
            <a:ext cx="687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</a:t>
            </a:r>
            <a:r>
              <a:rPr lang="ko-KR" altLang="en-US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데이터를 기반으로 컴퓨터 스스로 규칙을 찾아 예측하는 기술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8032EC-94FE-4565-85AA-62ED74AC5D39}"/>
              </a:ext>
            </a:extLst>
          </p:cNvPr>
          <p:cNvSpPr/>
          <p:nvPr/>
        </p:nvSpPr>
        <p:spPr>
          <a:xfrm>
            <a:off x="3313939" y="3244346"/>
            <a:ext cx="5794893" cy="2078494"/>
          </a:xfrm>
          <a:prstGeom prst="roundRect">
            <a:avLst/>
          </a:prstGeom>
          <a:noFill/>
          <a:ln w="28575">
            <a:solidFill>
              <a:srgbClr val="C9A02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FA07D-5D2B-49F8-B577-4FDF19819566}"/>
              </a:ext>
            </a:extLst>
          </p:cNvPr>
          <p:cNvSpPr txBox="1"/>
          <p:nvPr/>
        </p:nvSpPr>
        <p:spPr>
          <a:xfrm>
            <a:off x="3461110" y="3381791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Deep</a:t>
            </a:r>
            <a:r>
              <a: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Learning (DL)</a:t>
            </a:r>
            <a:endParaRPr lang="ko-KR" altLang="en-US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F8671-1174-476D-A65F-69C120389973}"/>
              </a:ext>
            </a:extLst>
          </p:cNvPr>
          <p:cNvSpPr txBox="1"/>
          <p:nvPr/>
        </p:nvSpPr>
        <p:spPr>
          <a:xfrm>
            <a:off x="3461110" y="3701525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800" b="1" dirty="0"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인간의 신경망</a:t>
            </a:r>
            <a:r>
              <a:rPr lang="ko-KR" altLang="en-US" sz="1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모방하여 학습하고 예측하는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378BB-0F0A-46D6-BFBD-5E70FE77B331}"/>
              </a:ext>
            </a:extLst>
          </p:cNvPr>
          <p:cNvSpPr txBox="1"/>
          <p:nvPr/>
        </p:nvSpPr>
        <p:spPr>
          <a:xfrm>
            <a:off x="872973" y="1200932"/>
            <a:ext cx="2647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Artificial Intelligence (AI)</a:t>
            </a:r>
            <a:endParaRPr lang="ko-KR" altLang="en-US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F5AC6C-2C6E-4A5B-8241-DA6E3F9EF604}"/>
              </a:ext>
            </a:extLst>
          </p:cNvPr>
          <p:cNvSpPr txBox="1"/>
          <p:nvPr/>
        </p:nvSpPr>
        <p:spPr>
          <a:xfrm>
            <a:off x="2132566" y="3206486"/>
            <a:ext cx="562975" cy="584775"/>
          </a:xfrm>
          <a:prstGeom prst="rect">
            <a:avLst/>
          </a:prstGeom>
          <a:solidFill>
            <a:srgbClr val="1AA8A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회귀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FD9D7-3176-49F7-A7A4-B31BB55E5CFF}"/>
              </a:ext>
            </a:extLst>
          </p:cNvPr>
          <p:cNvSpPr txBox="1"/>
          <p:nvPr/>
        </p:nvSpPr>
        <p:spPr>
          <a:xfrm>
            <a:off x="2566146" y="3981582"/>
            <a:ext cx="615874" cy="338554"/>
          </a:xfrm>
          <a:prstGeom prst="rect">
            <a:avLst/>
          </a:prstGeom>
          <a:solidFill>
            <a:srgbClr val="1AA8A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KNN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5C308F-7F1A-4A83-931B-AD5585A0B8EF}"/>
              </a:ext>
            </a:extLst>
          </p:cNvPr>
          <p:cNvSpPr txBox="1"/>
          <p:nvPr/>
        </p:nvSpPr>
        <p:spPr>
          <a:xfrm>
            <a:off x="2269937" y="4585617"/>
            <a:ext cx="562975" cy="584775"/>
          </a:xfrm>
          <a:prstGeom prst="rect">
            <a:avLst/>
          </a:prstGeom>
          <a:solidFill>
            <a:srgbClr val="1AA8A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결정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트리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4449BD-98CB-4679-8122-B5262E9BDEAF}"/>
              </a:ext>
            </a:extLst>
          </p:cNvPr>
          <p:cNvSpPr txBox="1"/>
          <p:nvPr/>
        </p:nvSpPr>
        <p:spPr>
          <a:xfrm>
            <a:off x="3630107" y="4220090"/>
            <a:ext cx="1375698" cy="584775"/>
          </a:xfrm>
          <a:prstGeom prst="rect">
            <a:avLst/>
          </a:prstGeom>
          <a:solidFill>
            <a:srgbClr val="C9A02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합성곱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신경망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(CNN)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C8A0A-C0AC-4784-9333-E660E5CACF28}"/>
              </a:ext>
            </a:extLst>
          </p:cNvPr>
          <p:cNvSpPr txBox="1"/>
          <p:nvPr/>
        </p:nvSpPr>
        <p:spPr>
          <a:xfrm>
            <a:off x="7526512" y="4569913"/>
            <a:ext cx="1186542" cy="584775"/>
          </a:xfrm>
          <a:prstGeom prst="rect">
            <a:avLst/>
          </a:prstGeom>
          <a:solidFill>
            <a:srgbClr val="C9A02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순환 신경망</a:t>
            </a:r>
            <a:b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(RNN)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F3FD34-A42F-4255-85EA-E32DF7CB6444}"/>
              </a:ext>
            </a:extLst>
          </p:cNvPr>
          <p:cNvSpPr txBox="1"/>
          <p:nvPr/>
        </p:nvSpPr>
        <p:spPr>
          <a:xfrm>
            <a:off x="5105745" y="4619266"/>
            <a:ext cx="1300357" cy="584775"/>
          </a:xfrm>
          <a:prstGeom prst="rect">
            <a:avLst/>
          </a:prstGeom>
          <a:solidFill>
            <a:srgbClr val="C9A02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다층퍼셉트론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(MLP)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611CBA-2480-45A0-973C-D98A38F67A44}"/>
              </a:ext>
            </a:extLst>
          </p:cNvPr>
          <p:cNvSpPr txBox="1"/>
          <p:nvPr/>
        </p:nvSpPr>
        <p:spPr>
          <a:xfrm>
            <a:off x="6495678" y="4179185"/>
            <a:ext cx="928459" cy="338554"/>
          </a:xfrm>
          <a:prstGeom prst="rect">
            <a:avLst/>
          </a:prstGeom>
          <a:solidFill>
            <a:srgbClr val="C9A02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전이학습</a:t>
            </a:r>
            <a:endParaRPr lang="en-US" altLang="ko-KR" sz="1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6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3039137"/>
            <a:ext cx="9906000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keras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맛보기 </a:t>
            </a:r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학생 성적데이터 예측</a:t>
            </a:r>
            <a:endParaRPr lang="en-US" altLang="ko-KR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모델 만들기 </a:t>
            </a:r>
            <a:r>
              <a:rPr lang="en-US" altLang="ko-KR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 특성 </a:t>
            </a:r>
            <a:r>
              <a:rPr lang="en-US" altLang="ko-KR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 이상</a:t>
            </a:r>
            <a:r>
              <a:rPr lang="en-US" altLang="ko-KR" sz="32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9146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160F5576-1355-4E49-BBFF-00634B172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95076"/>
              </p:ext>
            </p:extLst>
          </p:nvPr>
        </p:nvGraphicFramePr>
        <p:xfrm>
          <a:off x="391798" y="1810468"/>
          <a:ext cx="3631474" cy="362762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10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924">
                  <a:extLst>
                    <a:ext uri="{9D8B030D-6E8A-4147-A177-3AD203B41FA5}">
                      <a16:colId xmlns:a16="http://schemas.microsoft.com/office/drawing/2014/main" val="3618239077"/>
                    </a:ext>
                  </a:extLst>
                </a:gridCol>
                <a:gridCol w="1245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(study)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x2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(sleep)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y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(score)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36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9D348-C01B-409B-BE45-7D5EE28B424D}"/>
              </a:ext>
            </a:extLst>
          </p:cNvPr>
          <p:cNvSpPr/>
          <p:nvPr/>
        </p:nvSpPr>
        <p:spPr>
          <a:xfrm>
            <a:off x="882999" y="5535485"/>
            <a:ext cx="2649072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시험성적 데이터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C5FB8C4-C67D-46AC-8D34-91E0B48AED75}"/>
              </a:ext>
            </a:extLst>
          </p:cNvPr>
          <p:cNvGrpSpPr/>
          <p:nvPr/>
        </p:nvGrpSpPr>
        <p:grpSpPr>
          <a:xfrm>
            <a:off x="6873186" y="3624282"/>
            <a:ext cx="780247" cy="780246"/>
            <a:chOff x="3469617" y="3058026"/>
            <a:chExt cx="1297201" cy="129720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9A9B31-43A4-48E0-80C6-52DCFA755E1D}"/>
                </a:ext>
              </a:extLst>
            </p:cNvPr>
            <p:cNvSpPr/>
            <p:nvPr/>
          </p:nvSpPr>
          <p:spPr>
            <a:xfrm>
              <a:off x="3469617" y="3058026"/>
              <a:ext cx="1297201" cy="1297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15D6ABC4-5FB5-4C1F-8B8B-69642F2D3F3B}"/>
                    </a:ext>
                  </a:extLst>
                </p:cNvPr>
                <p:cNvSpPr/>
                <p:nvPr/>
              </p:nvSpPr>
              <p:spPr>
                <a:xfrm>
                  <a:off x="3872093" y="3244598"/>
                  <a:ext cx="691213" cy="1028231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14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altLang="ko-KR" sz="1400" b="1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85915126-5FCA-49FB-B6B6-116980B31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093" y="3244598"/>
                  <a:ext cx="691213" cy="1028231"/>
                </a:xfrm>
                <a:prstGeom prst="rect">
                  <a:avLst/>
                </a:prstGeom>
                <a:blipFill>
                  <a:blip r:embed="rId3"/>
                  <a:stretch>
                    <a:fillRect l="-154412" t="-115842" r="-125000" b="-1663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548A6E0-429A-456A-92C2-6C72546B1096}"/>
              </a:ext>
            </a:extLst>
          </p:cNvPr>
          <p:cNvGrpSpPr/>
          <p:nvPr/>
        </p:nvGrpSpPr>
        <p:grpSpPr>
          <a:xfrm>
            <a:off x="4566655" y="2600472"/>
            <a:ext cx="850311" cy="850311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65A7846-43D2-4EC8-B578-C4924FA47BD1}"/>
                </a:ext>
              </a:extLst>
            </p:cNvPr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C63630E3-E454-4CBE-9E7B-6AF2298FED79}"/>
                    </a:ext>
                  </a:extLst>
                </p:cNvPr>
                <p:cNvSpPr/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2B65B95C-C19F-4453-8B87-69285E0647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A57A2A4-0C11-4AB5-804C-4714DA58108C}"/>
                  </a:ext>
                </a:extLst>
              </p:cNvPr>
              <p:cNvSpPr/>
              <p:nvPr/>
            </p:nvSpPr>
            <p:spPr>
              <a:xfrm>
                <a:off x="5706610" y="4160520"/>
                <a:ext cx="678972" cy="650717"/>
              </a:xfrm>
              <a:prstGeom prst="rect">
                <a:avLst/>
              </a:prstGeom>
              <a:noFill/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A57A2A4-0C11-4AB5-804C-4714DA581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10" y="4160520"/>
                <a:ext cx="678972" cy="6507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50DA62E-D05F-45B9-A062-E9B121E9DA81}"/>
              </a:ext>
            </a:extLst>
          </p:cNvPr>
          <p:cNvCxnSpPr>
            <a:cxnSpLocks/>
          </p:cNvCxnSpPr>
          <p:nvPr/>
        </p:nvCxnSpPr>
        <p:spPr>
          <a:xfrm>
            <a:off x="5413811" y="3100925"/>
            <a:ext cx="1322743" cy="726703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AFA0D59-E6E7-438C-A65D-0751C8A12180}"/>
              </a:ext>
            </a:extLst>
          </p:cNvPr>
          <p:cNvCxnSpPr>
            <a:cxnSpLocks/>
            <a:stCxn id="58" idx="6"/>
          </p:cNvCxnSpPr>
          <p:nvPr/>
        </p:nvCxnSpPr>
        <p:spPr>
          <a:xfrm flipV="1">
            <a:off x="5378155" y="4263405"/>
            <a:ext cx="1336154" cy="107995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07352B4-DD7F-46E7-8031-5514C9A6DBB6}"/>
                  </a:ext>
                </a:extLst>
              </p:cNvPr>
              <p:cNvSpPr/>
              <p:nvPr/>
            </p:nvSpPr>
            <p:spPr>
              <a:xfrm>
                <a:off x="5573057" y="3445162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607352B4-DD7F-46E7-8031-5514C9A6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57" y="3445162"/>
                <a:ext cx="776965" cy="650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34153108-EA66-469F-9C2A-74D554D58F75}"/>
              </a:ext>
            </a:extLst>
          </p:cNvPr>
          <p:cNvGrpSpPr/>
          <p:nvPr/>
        </p:nvGrpSpPr>
        <p:grpSpPr>
          <a:xfrm>
            <a:off x="4527844" y="4918199"/>
            <a:ext cx="850311" cy="850311"/>
            <a:chOff x="4730059" y="5239738"/>
            <a:chExt cx="1064123" cy="1064123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8F43A51E-98BF-4BFD-9A27-CE3B8490A639}"/>
                </a:ext>
              </a:extLst>
            </p:cNvPr>
            <p:cNvSpPr/>
            <p:nvPr/>
          </p:nvSpPr>
          <p:spPr>
            <a:xfrm>
              <a:off x="4730059" y="5239738"/>
              <a:ext cx="1064123" cy="106412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BB59487C-B609-47BA-AB67-A7D6C7B1CA84}"/>
                    </a:ext>
                  </a:extLst>
                </p:cNvPr>
                <p:cNvSpPr/>
                <p:nvPr/>
              </p:nvSpPr>
              <p:spPr>
                <a:xfrm>
                  <a:off x="4922835" y="5441344"/>
                  <a:ext cx="776965" cy="660275"/>
                </a:xfrm>
                <a:prstGeom prst="rect">
                  <a:avLst/>
                </a:prstGeom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10X10 Bold" panose="020D0604000000000000" pitchFamily="50" charset="-127"/>
                          </a:rPr>
                          <m:t>1</m:t>
                        </m:r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D30B8E30-BF51-4665-9A5D-5536B085AE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2835" y="5441344"/>
                  <a:ext cx="776965" cy="6602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B0EC402-62B9-4E7D-96C6-23B4B6F5F6DC}"/>
              </a:ext>
            </a:extLst>
          </p:cNvPr>
          <p:cNvCxnSpPr/>
          <p:nvPr/>
        </p:nvCxnSpPr>
        <p:spPr>
          <a:xfrm flipV="1">
            <a:off x="7730031" y="4010851"/>
            <a:ext cx="1224286" cy="978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1D308B3-FB00-4F09-BC30-8083508B1BA3}"/>
                  </a:ext>
                </a:extLst>
              </p:cNvPr>
              <p:cNvSpPr/>
              <p:nvPr/>
            </p:nvSpPr>
            <p:spPr>
              <a:xfrm>
                <a:off x="9112808" y="3538026"/>
                <a:ext cx="488852" cy="773828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</m:oMath>
                  </m:oMathPara>
                </a14:m>
                <a:endParaRPr lang="en-US" altLang="ko-KR" sz="4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1D308B3-FB00-4F09-BC30-8083508B1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808" y="3538026"/>
                <a:ext cx="488852" cy="773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F4D6315-F72C-4CBD-A306-B4A3CCC12B26}"/>
                  </a:ext>
                </a:extLst>
              </p:cNvPr>
              <p:cNvSpPr/>
              <p:nvPr/>
            </p:nvSpPr>
            <p:spPr>
              <a:xfrm>
                <a:off x="4471791" y="1574174"/>
                <a:ext cx="5434209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𝑦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600" b="0" i="1" smtClean="0">
                          <a:solidFill>
                            <a:schemeClr val="bg1"/>
                          </a:solidFill>
                          <a:latin typeface="Cambria Math"/>
                          <a:ea typeface="10X10 Bold" panose="020D0604000000000000" pitchFamily="50" charset="-127"/>
                        </a:rPr>
                        <m:t>𝑏</m:t>
                      </m:r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F4D6315-F72C-4CBD-A306-B4A3CCC12B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91" y="1574174"/>
                <a:ext cx="5434209" cy="650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그룹 62">
            <a:extLst>
              <a:ext uri="{FF2B5EF4-FFF2-40B4-BE49-F238E27FC236}">
                <a16:creationId xmlns:a16="http://schemas.microsoft.com/office/drawing/2014/main" id="{173441C0-5D9A-4E0C-8F9E-1E17EE2E67B6}"/>
              </a:ext>
            </a:extLst>
          </p:cNvPr>
          <p:cNvGrpSpPr/>
          <p:nvPr/>
        </p:nvGrpSpPr>
        <p:grpSpPr>
          <a:xfrm>
            <a:off x="4563500" y="3759335"/>
            <a:ext cx="850311" cy="850311"/>
            <a:chOff x="807834" y="1955759"/>
            <a:chExt cx="1297201" cy="1297201"/>
          </a:xfrm>
          <a:solidFill>
            <a:srgbClr val="FFC000"/>
          </a:solidFill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7341555-121B-460F-AA3B-46ABBCE45761}"/>
                </a:ext>
              </a:extLst>
            </p:cNvPr>
            <p:cNvSpPr/>
            <p:nvPr/>
          </p:nvSpPr>
          <p:spPr>
            <a:xfrm>
              <a:off x="807834" y="1955759"/>
              <a:ext cx="1297201" cy="1297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1E6D4BC6-1434-45FC-9CD2-1028FA89F56D}"/>
                    </a:ext>
                  </a:extLst>
                </p:cNvPr>
                <p:cNvSpPr/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noFill/>
              </p:spPr>
              <p:txBody>
                <a:bodyPr wrap="square" lIns="95781" tIns="47892" rIns="95781" bIns="47892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10X10 Bold" panose="020D0604000000000000" pitchFamily="50" charset="-127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10X10 Bold" panose="020D0604000000000000" pitchFamily="50" charset="-127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sz="2800" dirty="0">
                    <a:solidFill>
                      <a:schemeClr val="tx1"/>
                    </a:solidFill>
                    <a:latin typeface="10X10 Bold" panose="020D0604000000000000" pitchFamily="50" charset="-127"/>
                    <a:ea typeface="10X10 Bold" panose="020D0604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0AD86B62-8B92-4B2A-BBEB-27F7255EE6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7" y="2168517"/>
                  <a:ext cx="827688" cy="8048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C05A198-73FA-41DA-8BFF-F848232B2A55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5413811" y="4045734"/>
            <a:ext cx="1300498" cy="138757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E02CD92-25FE-49EC-B799-A1D30E98705F}"/>
                  </a:ext>
                </a:extLst>
              </p:cNvPr>
              <p:cNvSpPr/>
              <p:nvPr/>
            </p:nvSpPr>
            <p:spPr>
              <a:xfrm>
                <a:off x="5875639" y="2705833"/>
                <a:ext cx="776965" cy="650717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10X10 Bold" panose="020D0604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36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E02CD92-25FE-49EC-B799-A1D30E987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639" y="2705833"/>
                <a:ext cx="776965" cy="6507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27755" y="2274775"/>
            <a:ext cx="5020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(Deep Learning)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5077" y="3294986"/>
            <a:ext cx="7026282" cy="132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신경망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모방하여 기계가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병렬적 다층 구조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통해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학습하도록  만든 기술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A96D7D-50D5-4355-852B-6EB78A0F4C0F}"/>
              </a:ext>
            </a:extLst>
          </p:cNvPr>
          <p:cNvGrpSpPr/>
          <p:nvPr/>
        </p:nvGrpSpPr>
        <p:grpSpPr>
          <a:xfrm>
            <a:off x="5424023" y="2461952"/>
            <a:ext cx="3783475" cy="2493213"/>
            <a:chOff x="5477608" y="3203549"/>
            <a:chExt cx="3783475" cy="24932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8" name="Picture 4" descr="뉴런의 종류">
              <a:extLst>
                <a:ext uri="{FF2B5EF4-FFF2-40B4-BE49-F238E27FC236}">
                  <a16:creationId xmlns:a16="http://schemas.microsoft.com/office/drawing/2014/main" id="{0D2EB1F6-0730-40A2-94AF-C701EA3A8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608" y="3203549"/>
              <a:ext cx="3783475" cy="24932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84A43E-CDED-4D84-91EF-B3C88D32B0F4}"/>
                </a:ext>
              </a:extLst>
            </p:cNvPr>
            <p:cNvSpPr txBox="1"/>
            <p:nvPr/>
          </p:nvSpPr>
          <p:spPr>
            <a:xfrm>
              <a:off x="6261967" y="4338930"/>
              <a:ext cx="10935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전기화학적신호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DD0D43-85BC-4CAA-AF20-B69D21F81F1D}"/>
                </a:ext>
              </a:extLst>
            </p:cNvPr>
            <p:cNvSpPr txBox="1"/>
            <p:nvPr/>
          </p:nvSpPr>
          <p:spPr>
            <a:xfrm>
              <a:off x="7502086" y="4110404"/>
              <a:ext cx="10935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전기화학적신호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30DCD0-77EE-46E6-91C9-C292233A0198}"/>
                </a:ext>
              </a:extLst>
            </p:cNvPr>
            <p:cNvSpPr txBox="1"/>
            <p:nvPr/>
          </p:nvSpPr>
          <p:spPr>
            <a:xfrm>
              <a:off x="7003561" y="4658515"/>
              <a:ext cx="10935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전기화학적신호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BD1FF9F-CD62-4484-BE76-768C0A4E2D3D}"/>
              </a:ext>
            </a:extLst>
          </p:cNvPr>
          <p:cNvSpPr txBox="1"/>
          <p:nvPr/>
        </p:nvSpPr>
        <p:spPr>
          <a:xfrm>
            <a:off x="6119760" y="5123706"/>
            <a:ext cx="2392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사람의 신경계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(Nervous System)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42E2F-2A14-4D1A-977E-240E2CDD2A2E}"/>
              </a:ext>
            </a:extLst>
          </p:cNvPr>
          <p:cNvSpPr txBox="1"/>
          <p:nvPr/>
        </p:nvSpPr>
        <p:spPr>
          <a:xfrm>
            <a:off x="873636" y="5123706"/>
            <a:ext cx="3452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 신경망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rtificial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eural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etwork)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74DE46-509E-41F7-9294-23DCCF746F79}"/>
              </a:ext>
            </a:extLst>
          </p:cNvPr>
          <p:cNvGrpSpPr/>
          <p:nvPr/>
        </p:nvGrpSpPr>
        <p:grpSpPr>
          <a:xfrm>
            <a:off x="612679" y="2461951"/>
            <a:ext cx="3869299" cy="2502896"/>
            <a:chOff x="612679" y="2461951"/>
            <a:chExt cx="3869299" cy="25028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9E1AC2-4532-4651-96D8-E5574691C50E}"/>
                </a:ext>
              </a:extLst>
            </p:cNvPr>
            <p:cNvSpPr/>
            <p:nvPr/>
          </p:nvSpPr>
          <p:spPr>
            <a:xfrm>
              <a:off x="612679" y="2461951"/>
              <a:ext cx="3869299" cy="2493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Neural network - Wikipedia">
              <a:extLst>
                <a:ext uri="{FF2B5EF4-FFF2-40B4-BE49-F238E27FC236}">
                  <a16:creationId xmlns:a16="http://schemas.microsoft.com/office/drawing/2014/main" id="{DD3EDC8A-D59A-4331-AE97-70C6FD5DBB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83"/>
            <a:stretch/>
          </p:blipFill>
          <p:spPr bwMode="auto">
            <a:xfrm>
              <a:off x="1262184" y="2552339"/>
              <a:ext cx="2548581" cy="2412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8B767B-49B2-46D0-80F2-3FB6C5E6DC2E}"/>
                </a:ext>
              </a:extLst>
            </p:cNvPr>
            <p:cNvSpPr txBox="1"/>
            <p:nvPr/>
          </p:nvSpPr>
          <p:spPr>
            <a:xfrm>
              <a:off x="868938" y="2998113"/>
              <a:ext cx="5741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</a:t>
              </a:r>
              <a:endPara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BCBE7-484C-44B3-A78D-6537A631E39C}"/>
                </a:ext>
              </a:extLst>
            </p:cNvPr>
            <p:cNvSpPr txBox="1"/>
            <p:nvPr/>
          </p:nvSpPr>
          <p:spPr>
            <a:xfrm>
              <a:off x="868938" y="4047723"/>
              <a:ext cx="5741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</a:t>
              </a:r>
              <a:endPara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545F70-6ADC-42E3-9516-E3D4B0F0A6A4}"/>
                </a:ext>
              </a:extLst>
            </p:cNvPr>
            <p:cNvSpPr txBox="1"/>
            <p:nvPr/>
          </p:nvSpPr>
          <p:spPr>
            <a:xfrm>
              <a:off x="3614044" y="3486031"/>
              <a:ext cx="5741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출력</a:t>
              </a:r>
              <a:endPara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B7813-5FE4-438C-9EF9-32C076D16AF3}"/>
                </a:ext>
              </a:extLst>
            </p:cNvPr>
            <p:cNvSpPr txBox="1"/>
            <p:nvPr/>
          </p:nvSpPr>
          <p:spPr>
            <a:xfrm>
              <a:off x="1725295" y="2680817"/>
              <a:ext cx="550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X</a:t>
              </a:r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BBB269-D04F-435D-9368-B64AF1033C42}"/>
                </a:ext>
              </a:extLst>
            </p:cNvPr>
            <p:cNvSpPr txBox="1"/>
            <p:nvPr/>
          </p:nvSpPr>
          <p:spPr>
            <a:xfrm>
              <a:off x="2249376" y="4178528"/>
              <a:ext cx="574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+ </a:t>
              </a:r>
              <a:r>
                <a:rPr lang="ko-KR" altLang="en-US" sz="11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62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974E-6 -2.59259E-6 L -3.58974E-6 -0.3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87" y="2653169"/>
            <a:ext cx="2325141" cy="145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578466" y="4106382"/>
            <a:ext cx="2491385" cy="1030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자동차를 </a:t>
            </a:r>
            <a:endParaRPr lang="en-US" altLang="ko-KR" sz="2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구분하는 모델</a:t>
            </a:r>
            <a:endParaRPr lang="en-US" altLang="ko-KR" sz="28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410765"/>
              </p:ext>
            </p:extLst>
          </p:nvPr>
        </p:nvGraphicFramePr>
        <p:xfrm>
          <a:off x="327031" y="3326729"/>
          <a:ext cx="2033896" cy="155930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1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바퀴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날개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없다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모양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사각형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>
            <a:off x="2675099" y="3903565"/>
            <a:ext cx="641445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46500" y="4306720"/>
            <a:ext cx="1458788" cy="37371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학습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383122"/>
              </p:ext>
            </p:extLst>
          </p:nvPr>
        </p:nvGraphicFramePr>
        <p:xfrm>
          <a:off x="7182855" y="3338831"/>
          <a:ext cx="2520703" cy="155930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4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바퀴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날개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없다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모양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사각형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오른쪽 화살표 19"/>
          <p:cNvSpPr/>
          <p:nvPr/>
        </p:nvSpPr>
        <p:spPr>
          <a:xfrm flipH="1">
            <a:off x="6280383" y="3950600"/>
            <a:ext cx="712099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17"/>
              </p:ext>
            </p:extLst>
          </p:nvPr>
        </p:nvGraphicFramePr>
        <p:xfrm>
          <a:off x="7130535" y="3259215"/>
          <a:ext cx="2643599" cy="17341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54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바퀴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날개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없다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2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모양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찌그러진</a:t>
                      </a:r>
                      <a:endParaRPr lang="en-US" altLang="ko-KR" sz="20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0000"/>
                          </a:solidFill>
                        </a:rPr>
                        <a:t>사각형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오른쪽 화살표 22"/>
          <p:cNvSpPr/>
          <p:nvPr/>
        </p:nvSpPr>
        <p:spPr>
          <a:xfrm rot="5400000" flipH="1">
            <a:off x="4474603" y="2073779"/>
            <a:ext cx="712099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130903" y="1156607"/>
            <a:ext cx="3617866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자동차입니다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169719" y="1156607"/>
            <a:ext cx="3617866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자동차가 아닙니다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86603" y="1265503"/>
            <a:ext cx="9487531" cy="108160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기계는 판단하는 기준이 명확히 </a:t>
            </a:r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정해져있다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하지만 사람은 대상을 판단하는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경계가 느슨하다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추상적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47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0" grpId="0" animBg="1"/>
      <p:bldP spid="23" grpId="0" animBg="1"/>
      <p:bldP spid="23" grpId="1" animBg="1"/>
      <p:bldP spid="23" grpId="2" animBg="1"/>
      <p:bldP spid="23" grpId="3" animBg="1"/>
      <p:bldP spid="24" grpId="0"/>
      <p:bldP spid="24" grpId="1"/>
      <p:bldP spid="24" grpId="2"/>
      <p:bldP spid="25" grpId="0"/>
      <p:bldP spid="25" grpId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546025" y="1824214"/>
            <a:ext cx="2961565" cy="296156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AutoShape 2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 descr="C:\Users\HHD\Downloads\2965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97" y="2640840"/>
            <a:ext cx="2656623" cy="13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65785" y="381114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뉴런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153956" y="3241231"/>
            <a:ext cx="1146411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5983" y="2924654"/>
            <a:ext cx="1913598" cy="98927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자극</a:t>
            </a:r>
            <a:endParaRPr lang="en-US" altLang="ko-KR" sz="4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전기화학적신호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9" name="오른쪽 화살표 18"/>
          <p:cNvSpPr/>
          <p:nvPr/>
        </p:nvSpPr>
        <p:spPr>
          <a:xfrm>
            <a:off x="6769056" y="3241229"/>
            <a:ext cx="1146411" cy="356120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915467" y="3063154"/>
            <a:ext cx="1458788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62991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모서리가 둥근 직사각형 49"/>
          <p:cNvSpPr/>
          <p:nvPr/>
        </p:nvSpPr>
        <p:spPr>
          <a:xfrm>
            <a:off x="320675" y="1514901"/>
            <a:ext cx="5438680" cy="390326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AutoShape 2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10649" y="1905747"/>
            <a:ext cx="1503069" cy="1503069"/>
            <a:chOff x="3284559" y="1824214"/>
            <a:chExt cx="2961565" cy="2961565"/>
          </a:xfrm>
        </p:grpSpPr>
        <p:sp>
          <p:nvSpPr>
            <p:cNvPr id="22" name="타원 21"/>
            <p:cNvSpPr/>
            <p:nvPr/>
          </p:nvSpPr>
          <p:spPr>
            <a:xfrm>
              <a:off x="3284559" y="1824214"/>
              <a:ext cx="2961565" cy="296156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031" y="2640840"/>
              <a:ext cx="2656623" cy="132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548359" y="3527295"/>
            <a:ext cx="1503069" cy="1503069"/>
            <a:chOff x="3284559" y="1824214"/>
            <a:chExt cx="2961565" cy="2961565"/>
          </a:xfrm>
        </p:grpSpPr>
        <p:sp>
          <p:nvSpPr>
            <p:cNvPr id="26" name="타원 25"/>
            <p:cNvSpPr/>
            <p:nvPr/>
          </p:nvSpPr>
          <p:spPr>
            <a:xfrm>
              <a:off x="3284559" y="1824214"/>
              <a:ext cx="2961565" cy="296156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031" y="2640840"/>
              <a:ext cx="2656623" cy="132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2203828" y="2685629"/>
            <a:ext cx="1503069" cy="1503069"/>
            <a:chOff x="3284559" y="1824214"/>
            <a:chExt cx="2961565" cy="2961565"/>
          </a:xfrm>
        </p:grpSpPr>
        <p:sp>
          <p:nvSpPr>
            <p:cNvPr id="30" name="타원 29"/>
            <p:cNvSpPr/>
            <p:nvPr/>
          </p:nvSpPr>
          <p:spPr>
            <a:xfrm>
              <a:off x="3284559" y="1824214"/>
              <a:ext cx="2961565" cy="296156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031" y="2640840"/>
              <a:ext cx="2656623" cy="132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/>
          <p:cNvGrpSpPr/>
          <p:nvPr/>
        </p:nvGrpSpPr>
        <p:grpSpPr>
          <a:xfrm>
            <a:off x="3936523" y="1860140"/>
            <a:ext cx="1503069" cy="1503069"/>
            <a:chOff x="3284559" y="1824214"/>
            <a:chExt cx="2961565" cy="2961565"/>
          </a:xfrm>
        </p:grpSpPr>
        <p:sp>
          <p:nvSpPr>
            <p:cNvPr id="34" name="타원 33"/>
            <p:cNvSpPr/>
            <p:nvPr/>
          </p:nvSpPr>
          <p:spPr>
            <a:xfrm>
              <a:off x="3284559" y="1824214"/>
              <a:ext cx="2961565" cy="296156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031" y="2640840"/>
              <a:ext cx="2656623" cy="132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3957467" y="3527297"/>
            <a:ext cx="1503069" cy="1503069"/>
            <a:chOff x="3284559" y="1824214"/>
            <a:chExt cx="2961565" cy="2961565"/>
          </a:xfrm>
        </p:grpSpPr>
        <p:sp>
          <p:nvSpPr>
            <p:cNvPr id="38" name="타원 37"/>
            <p:cNvSpPr/>
            <p:nvPr/>
          </p:nvSpPr>
          <p:spPr>
            <a:xfrm>
              <a:off x="3284559" y="1824214"/>
              <a:ext cx="2961565" cy="2961565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Picture 5" descr="C:\Users\HHD\Downloads\29658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031" y="2640840"/>
              <a:ext cx="2656623" cy="1328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" name="직선 연결선 6"/>
          <p:cNvCxnSpPr>
            <a:stCxn id="22" idx="5"/>
            <a:endCxn id="30" idx="2"/>
          </p:cNvCxnSpPr>
          <p:nvPr/>
        </p:nvCxnSpPr>
        <p:spPr>
          <a:xfrm>
            <a:off x="1793599" y="3188697"/>
            <a:ext cx="410229" cy="248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26" idx="7"/>
            <a:endCxn id="30" idx="2"/>
          </p:cNvCxnSpPr>
          <p:nvPr/>
        </p:nvCxnSpPr>
        <p:spPr>
          <a:xfrm flipV="1">
            <a:off x="1831309" y="3437164"/>
            <a:ext cx="372519" cy="3102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30" idx="6"/>
            <a:endCxn id="34" idx="3"/>
          </p:cNvCxnSpPr>
          <p:nvPr/>
        </p:nvCxnSpPr>
        <p:spPr>
          <a:xfrm flipV="1">
            <a:off x="3706897" y="3143090"/>
            <a:ext cx="449745" cy="2940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30" idx="6"/>
            <a:endCxn id="38" idx="1"/>
          </p:cNvCxnSpPr>
          <p:nvPr/>
        </p:nvCxnSpPr>
        <p:spPr>
          <a:xfrm>
            <a:off x="3706897" y="3437164"/>
            <a:ext cx="470689" cy="3102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457163" y="4787466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신경망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45959" y="2883962"/>
            <a:ext cx="3605346" cy="9584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많은 뉴런의 결과를 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종합하여 판단을 한다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99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6207522" y="2020796"/>
            <a:ext cx="2961565" cy="296156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11185" y="2020796"/>
            <a:ext cx="2961565" cy="296156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딥러닝이란</a:t>
            </a:r>
            <a:r>
              <a:rPr lang="en-US" altLang="ko-KR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Deep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Learning</a:t>
            </a:r>
          </a:p>
        </p:txBody>
      </p:sp>
      <p:sp>
        <p:nvSpPr>
          <p:cNvPr id="2" name="AutoShape 2" descr="ê´ë ¨ ì´ë¯¸ì§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ê´ë ¨ ì´ë¯¸ì§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 descr="C:\Users\HHD\Downloads\2965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7" y="2837422"/>
            <a:ext cx="2656623" cy="13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30945" y="400772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뉴런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54417" y="2929938"/>
            <a:ext cx="3758739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 = </a:t>
            </a:r>
            <a:r>
              <a:rPr lang="en-US" altLang="ko-KR" sz="4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wx</a:t>
            </a:r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+ b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4425828" y="3233895"/>
            <a:ext cx="1146411" cy="773828"/>
          </a:xfrm>
          <a:prstGeom prst="rightArrow">
            <a:avLst>
              <a:gd name="adj1" fmla="val 28506"/>
              <a:gd name="adj2" fmla="val 534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04071" y="3703766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선형모델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5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/>
      <p:bldP spid="22" grpId="0" animBg="1"/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1328</Words>
  <Application>Microsoft Office PowerPoint</Application>
  <PresentationFormat>A4 용지(210x297mm)</PresentationFormat>
  <Paragraphs>461</Paragraphs>
  <Slides>41</Slides>
  <Notes>17</Notes>
  <HiddenSlides>3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나눔스퀘어라운드 ExtraBold</vt:lpstr>
      <vt:lpstr>맑은 고딕</vt:lpstr>
      <vt:lpstr>10X10 Bold</vt:lpstr>
      <vt:lpstr>나눔고딕</vt:lpstr>
      <vt:lpstr>나눔스퀘어라운드 Bold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smhrd</cp:lastModifiedBy>
  <cp:revision>377</cp:revision>
  <dcterms:created xsi:type="dcterms:W3CDTF">2018-05-09T06:13:43Z</dcterms:created>
  <dcterms:modified xsi:type="dcterms:W3CDTF">2023-03-08T09:46:20Z</dcterms:modified>
</cp:coreProperties>
</file>